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y="6858000" cx="9144000"/>
  <p:notesSz cx="6794500" cy="99314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777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69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836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990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521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474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41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558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53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819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751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D7AD7-E85F-428D-B0F1-03456011E7E9}" type="datetimeFigureOut">
              <a:rPr lang="en-ZA" smtClean="0"/>
              <a:t>07/05/2025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4FDD-E042-44B0-BBC9-05A0930983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44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" y="3428999"/>
            <a:ext cx="523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latin typeface="Arial Nova" panose="020B0504020202020204" pitchFamily="34" charset="0"/>
              </a:rPr>
              <a:t>CORPORATE IDENTITY</a:t>
            </a:r>
          </a:p>
          <a:p>
            <a:endParaRPr lang="en-ZA" sz="3600" b="1" dirty="0">
              <a:latin typeface="Arial Nova" panose="020B05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1076" cy="68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595341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Inputs received summary </a:t>
            </a:r>
            <a:endParaRPr lang="en-ZA" sz="2000" dirty="0" smtClean="0"/>
          </a:p>
          <a:p>
            <a:pPr lvl="0"/>
            <a:r>
              <a:rPr lang="en-US" sz="2000" dirty="0" smtClean="0"/>
              <a:t>To </a:t>
            </a:r>
            <a:r>
              <a:rPr lang="en-US" sz="2000" dirty="0"/>
              <a:t>use elements of products mostly found in the Northern </a:t>
            </a:r>
            <a:r>
              <a:rPr lang="en-US" sz="2000" dirty="0" smtClean="0"/>
              <a:t>Cape</a:t>
            </a:r>
          </a:p>
          <a:p>
            <a:r>
              <a:rPr lang="en-ZA" sz="2000" dirty="0" smtClean="0"/>
              <a:t>Approve use </a:t>
            </a:r>
            <a:r>
              <a:rPr lang="en-ZA" sz="2000" dirty="0"/>
              <a:t>of the Camelthorn tree </a:t>
            </a:r>
            <a:endParaRPr lang="en-ZA" sz="2000" dirty="0" smtClean="0"/>
          </a:p>
          <a:p>
            <a:r>
              <a:rPr lang="en-ZA" sz="2000" dirty="0" smtClean="0"/>
              <a:t>Approve </a:t>
            </a:r>
            <a:r>
              <a:rPr lang="en-ZA" sz="2000" dirty="0"/>
              <a:t>use of the Gemsbok</a:t>
            </a:r>
          </a:p>
          <a:p>
            <a:r>
              <a:rPr lang="en-ZA" sz="2000" dirty="0" smtClean="0"/>
              <a:t>Incorporate grape watermark </a:t>
            </a:r>
            <a:endParaRPr lang="en-ZA" sz="2000" dirty="0"/>
          </a:p>
          <a:p>
            <a:pPr lvl="0"/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59707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376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LAYOUT OF DOCUMENTS / LETTERHEADS 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65" y="1080653"/>
            <a:ext cx="3561638" cy="5080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2" y="1080653"/>
            <a:ext cx="3561638" cy="50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0" y="1030779"/>
            <a:ext cx="6367285" cy="4907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376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EXAMPLE OF PRESENTATION LAYOUT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622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031" y="2842319"/>
            <a:ext cx="2962448" cy="1325563"/>
          </a:xfrm>
        </p:spPr>
        <p:txBody>
          <a:bodyPr/>
          <a:lstStyle/>
          <a:p>
            <a:r>
              <a:rPr lang="en-ZA" dirty="0" smtClean="0"/>
              <a:t>Thank you</a:t>
            </a:r>
            <a:br>
              <a:rPr lang="en-ZA" dirty="0" smtClean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652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53" y="797793"/>
            <a:ext cx="75368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  <a:endParaRPr lang="en-ZA" sz="1600" dirty="0"/>
          </a:p>
          <a:p>
            <a:r>
              <a:rPr lang="en-US" sz="1400" dirty="0"/>
              <a:t>Following the National Elections of 2019, The Premier announced that the Department of Environment and Nature Conservation will be merged with the Department of Agriculture, Land Reform and Rural Development</a:t>
            </a:r>
            <a:r>
              <a:rPr lang="en-US" sz="1400" dirty="0" smtClean="0"/>
              <a:t>.</a:t>
            </a:r>
            <a:endParaRPr lang="en-ZA" sz="1400" dirty="0"/>
          </a:p>
          <a:p>
            <a:r>
              <a:rPr lang="en-US" sz="1400" dirty="0"/>
              <a:t> </a:t>
            </a:r>
            <a:endParaRPr lang="en-ZA" sz="1400" dirty="0"/>
          </a:p>
          <a:p>
            <a:r>
              <a:rPr lang="en-US" sz="1400" dirty="0"/>
              <a:t>The determining Proclamation 16 of 2020 to establish the new Department came into effect from the 01 April 2020.  The merged Department is now known as the</a:t>
            </a:r>
            <a:endParaRPr lang="en-ZA" sz="1400" dirty="0"/>
          </a:p>
          <a:p>
            <a:r>
              <a:rPr lang="en-US" sz="1400" dirty="0"/>
              <a:t>: </a:t>
            </a:r>
            <a:r>
              <a:rPr lang="en-US" sz="1400" b="1" dirty="0"/>
              <a:t>Department of Agriculture, Environmental Affairs, Rural Development and Land Reform</a:t>
            </a:r>
            <a:r>
              <a:rPr lang="en-US" sz="1400" b="1" dirty="0" smtClean="0"/>
              <a:t>.</a:t>
            </a:r>
          </a:p>
          <a:p>
            <a:endParaRPr lang="en-US" sz="1600" dirty="0"/>
          </a:p>
          <a:p>
            <a:r>
              <a:rPr lang="en-US" sz="1600" b="1" dirty="0"/>
              <a:t>PURPOSE</a:t>
            </a:r>
            <a:endParaRPr lang="en-ZA" sz="1600" dirty="0"/>
          </a:p>
          <a:p>
            <a:r>
              <a:rPr lang="en-ZA" sz="1400" dirty="0" smtClean="0"/>
              <a:t>The former departments had their own identities, therefore is a need to merge the two identities </a:t>
            </a:r>
            <a:r>
              <a:rPr lang="en-US" sz="1400" dirty="0" smtClean="0"/>
              <a:t> to represent </a:t>
            </a:r>
            <a:r>
              <a:rPr lang="en-US" sz="1400" dirty="0"/>
              <a:t>the mandate of the </a:t>
            </a:r>
            <a:r>
              <a:rPr lang="en-US" sz="1400" dirty="0" smtClean="0"/>
              <a:t>established  department. In developing this CI Manual common identities of the former departments and what is prevalent in the Province was taken into account.</a:t>
            </a:r>
            <a:endParaRPr lang="en-ZA" sz="1400" dirty="0"/>
          </a:p>
          <a:p>
            <a:r>
              <a:rPr lang="en-US" sz="1600" dirty="0"/>
              <a:t> </a:t>
            </a:r>
            <a:endParaRPr lang="en-ZA" sz="1600" dirty="0"/>
          </a:p>
          <a:p>
            <a:r>
              <a:rPr lang="en-ZA" sz="1600" dirty="0"/>
              <a:t> </a:t>
            </a:r>
          </a:p>
          <a:p>
            <a:endParaRPr lang="en-ZA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9197" y="456567"/>
            <a:ext cx="7886700" cy="3925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100" b="1" dirty="0" smtClean="0"/>
              <a:t>BACKGROUND</a:t>
            </a:r>
            <a:r>
              <a:rPr lang="en-US" b="1" dirty="0" smtClean="0"/>
              <a:t> 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453" y="4729742"/>
            <a:ext cx="7886700" cy="39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/>
              <a:t>WHAT IS A CI MANUAL </a:t>
            </a:r>
            <a:endParaRPr lang="en-ZA" sz="2200" b="1" dirty="0"/>
          </a:p>
          <a:p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222453" y="4729742"/>
            <a:ext cx="8214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It is a document which  </a:t>
            </a:r>
            <a:r>
              <a:rPr lang="en-US" sz="1400" dirty="0"/>
              <a:t>represent the overall face of an organization using the visual elements </a:t>
            </a:r>
            <a:r>
              <a:rPr lang="en-ZA" sz="1400" dirty="0"/>
              <a:t>from logos to font and colours.  It is also noticeable in physical form like in stationery, uniforms, merchandise, brochures or online campaigns.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23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67" y="404314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Nova" panose="020B0504020202020204" pitchFamily="34" charset="0"/>
              </a:rPr>
              <a:t>THE STARTING POINT IN DEVELOPING THE CI MANUAL IS THE NORTHERN CAPE COAT OF ARMS </a:t>
            </a:r>
            <a:r>
              <a:rPr lang="en-ZA" sz="2400" dirty="0" smtClean="0">
                <a:latin typeface="Arial Nova" panose="020B0504020202020204" pitchFamily="34" charset="0"/>
              </a:rPr>
              <a:t/>
            </a:r>
            <a:br>
              <a:rPr lang="en-ZA" sz="2400" dirty="0" smtClean="0">
                <a:latin typeface="Arial Nova" panose="020B0504020202020204" pitchFamily="34" charset="0"/>
              </a:rPr>
            </a:br>
            <a:endParaRPr lang="en-ZA" sz="240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67" y="1420676"/>
            <a:ext cx="7886700" cy="13355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ZA" dirty="0"/>
          </a:p>
          <a:p>
            <a:pPr marL="0" indent="0">
              <a:buNone/>
            </a:pPr>
            <a:r>
              <a:rPr lang="en-US" b="1" dirty="0"/>
              <a:t>THE </a:t>
            </a:r>
            <a:r>
              <a:rPr lang="en-US" b="1" dirty="0" smtClean="0"/>
              <a:t>NORTHERN </a:t>
            </a:r>
            <a:r>
              <a:rPr lang="en-US" b="1" dirty="0"/>
              <a:t>CAPE COAT OF ARMS </a:t>
            </a:r>
            <a:endParaRPr lang="en-Z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Z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Z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1084217" y="69083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267" y="2396436"/>
            <a:ext cx="7543800" cy="3485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Diamond</a:t>
            </a:r>
            <a:r>
              <a:rPr kumimoji="0" lang="en-US" altLang="en-US" sz="105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shape</a:t>
            </a:r>
            <a: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5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Diamonds, the province's mineral wealth.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Waves: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 two great rivers that flow through the Province. Our life line-blood and sustenance.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Tree: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 Camelthorn, the most common tree in the Northern Cape. A symbol of life and growth.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Yellow Flowers: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Namakwa daisies, a symbolic of natural beauty of the Province.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Red Triangles: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of the soil on the Northern Cape and also the Sun.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Supporters: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 Gemsbok and the Kudu are the most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prevelant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large antelopes in the Northern Cape.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Base: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 brown and rocky base is the desert environment of the Northern Cape.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 Crest: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 beadwork crown is inspired by the San/Bushman beadwork and is in fact an inverted traditional headdress.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The Motto: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Translated to mean Strive for a better life.</a:t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It is written in the !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Auni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language of the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Khomani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San the last indigenous San people of South Africa and was given to us by one of the last speakers of the language,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Ms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Elsie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Vaalbooi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Rietfontein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who has since passed away.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Pre-dating the National motto which is written in the extinct !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Xam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language, it was the first officially registered motto in the history of our country to be in a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KhoeSan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language.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B8F0"/>
              </a:solidFill>
              <a:effectLst/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23" y="1234404"/>
            <a:ext cx="2349125" cy="18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8" y="887641"/>
            <a:ext cx="7886700" cy="823594"/>
          </a:xfrm>
        </p:spPr>
        <p:txBody>
          <a:bodyPr>
            <a:normAutofit/>
          </a:bodyPr>
          <a:lstStyle/>
          <a:p>
            <a:r>
              <a:rPr lang="en-ZA" sz="2400" b="1" dirty="0"/>
              <a:t>THE </a:t>
            </a:r>
            <a:r>
              <a:rPr lang="en-ZA" sz="2400" b="1" dirty="0" smtClean="0"/>
              <a:t>CORPORATE </a:t>
            </a:r>
            <a:r>
              <a:rPr lang="en-ZA" sz="2400" b="1" dirty="0"/>
              <a:t>IDENTITY MANUAL </a:t>
            </a:r>
            <a:r>
              <a:rPr lang="en-ZA" sz="2400" dirty="0"/>
              <a:t/>
            </a:r>
            <a:br>
              <a:rPr lang="en-ZA" sz="2400" dirty="0"/>
            </a:b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38" y="1299438"/>
            <a:ext cx="751188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1900" dirty="0"/>
              <a:t> </a:t>
            </a:r>
          </a:p>
          <a:p>
            <a:pPr lvl="0"/>
            <a:r>
              <a:rPr lang="en-ZA" sz="1900" dirty="0" smtClean="0"/>
              <a:t>Serves </a:t>
            </a:r>
            <a:r>
              <a:rPr lang="en-ZA" sz="1900" dirty="0"/>
              <a:t>as a guide to using elements associated with the Department, </a:t>
            </a:r>
          </a:p>
          <a:p>
            <a:pPr lvl="0"/>
            <a:r>
              <a:rPr lang="en-ZA" sz="1900" dirty="0"/>
              <a:t>Provides information to ensure compliance and consistency in using the Departments approved identity</a:t>
            </a:r>
          </a:p>
          <a:p>
            <a:pPr lvl="0"/>
            <a:r>
              <a:rPr lang="en-ZA" sz="1900" dirty="0"/>
              <a:t>It outlines the branding elements that are permissible in branding and how the corporate identity is to be applied to achieve the desired image.</a:t>
            </a:r>
          </a:p>
          <a:p>
            <a:pPr lvl="0"/>
            <a:r>
              <a:rPr lang="en-ZA" sz="1900" dirty="0"/>
              <a:t>Ensure quality control in promotional and communication materials developed </a:t>
            </a:r>
          </a:p>
          <a:p>
            <a:pPr lvl="0"/>
            <a:r>
              <a:rPr lang="en-ZA" sz="1900" dirty="0"/>
              <a:t>Ensure that Government branding guidelines are followed correctly as </a:t>
            </a:r>
            <a:r>
              <a:rPr lang="en-ZA" sz="1700" dirty="0"/>
              <a:t>per GCIS </a:t>
            </a:r>
            <a:r>
              <a:rPr lang="en-ZA" sz="1700" dirty="0" smtClean="0"/>
              <a:t>booklet</a:t>
            </a:r>
          </a:p>
          <a:p>
            <a:pPr lvl="0"/>
            <a:endParaRPr lang="en-ZA" sz="1700" dirty="0"/>
          </a:p>
          <a:p>
            <a:pPr lvl="0"/>
            <a:r>
              <a:rPr lang="en-ZA" sz="1800" b="1" dirty="0"/>
              <a:t>THE ELEMENTS OF THE CORPORATE IDENTITY MANUAL</a:t>
            </a:r>
            <a:endParaRPr lang="en-ZA" sz="1700" dirty="0" smtClean="0"/>
          </a:p>
          <a:p>
            <a:r>
              <a:rPr lang="en-ZA" sz="1800" dirty="0"/>
              <a:t>The proposed document comprises of the following elements: Logo, Colours, Camel thorn tree, Gemsbok, wheat and land/sea and infrastructure.</a:t>
            </a:r>
          </a:p>
          <a:p>
            <a:pPr marL="0" indent="0">
              <a:buNone/>
            </a:pPr>
            <a:r>
              <a:rPr lang="en-ZA" sz="1800" dirty="0"/>
              <a:t>     which will appear in material produced by the Department.</a:t>
            </a:r>
          </a:p>
          <a:p>
            <a:pPr lvl="0"/>
            <a:endParaRPr lang="en-ZA" sz="1700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00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3" y="665573"/>
            <a:ext cx="7886700" cy="7974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DEPARTMENTAL </a:t>
            </a:r>
            <a:r>
              <a:rPr lang="en-ZA" b="1" dirty="0" smtClean="0"/>
              <a:t>LOGO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93" y="1368425"/>
            <a:ext cx="715681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There </a:t>
            </a:r>
            <a:r>
              <a:rPr lang="en-US" sz="2000" dirty="0"/>
              <a:t>are primary </a:t>
            </a:r>
            <a:r>
              <a:rPr lang="en-US" sz="2000" dirty="0" err="1"/>
              <a:t>colours</a:t>
            </a:r>
            <a:r>
              <a:rPr lang="en-US" sz="2000" dirty="0"/>
              <a:t> of the Coat of arms </a:t>
            </a:r>
            <a:r>
              <a:rPr lang="en-US" sz="2000" dirty="0" smtClean="0"/>
              <a:t>selected </a:t>
            </a:r>
            <a:r>
              <a:rPr lang="en-US" sz="2000" dirty="0"/>
              <a:t>for use by </a:t>
            </a:r>
            <a:r>
              <a:rPr lang="en-US" sz="2000" dirty="0" smtClean="0"/>
              <a:t>the department</a:t>
            </a:r>
            <a:r>
              <a:rPr lang="en-US" sz="2000" dirty="0"/>
              <a:t>: Green, </a:t>
            </a:r>
            <a:r>
              <a:rPr lang="en-US" sz="2000" dirty="0" smtClean="0"/>
              <a:t>brown and </a:t>
            </a:r>
            <a:r>
              <a:rPr lang="en-US" sz="2000" dirty="0"/>
              <a:t>blue. </a:t>
            </a:r>
            <a:endParaRPr lang="en-ZA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ZA" sz="2000" dirty="0"/>
          </a:p>
          <a:p>
            <a:pPr marL="0" indent="0">
              <a:buNone/>
            </a:pPr>
            <a:r>
              <a:rPr lang="en-US" sz="2000" b="1" dirty="0" smtClean="0"/>
              <a:t>Font</a:t>
            </a:r>
            <a:endParaRPr lang="en-ZA" sz="2000" dirty="0" smtClean="0"/>
          </a:p>
          <a:p>
            <a:pPr marL="0" indent="0">
              <a:buNone/>
            </a:pPr>
            <a:r>
              <a:rPr lang="en-US" sz="2000" dirty="0" smtClean="0"/>
              <a:t>Gill sans and Arial </a:t>
            </a:r>
            <a:endParaRPr lang="en-ZA" sz="2000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1" y="2321574"/>
            <a:ext cx="3588585" cy="22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814570"/>
            <a:ext cx="5749290" cy="338379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7393" y="665573"/>
            <a:ext cx="7886700" cy="797468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SELECTED COLOURS FOR CI MANAUAL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436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8" y="1524412"/>
            <a:ext cx="6537973" cy="40751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7393" y="1214213"/>
            <a:ext cx="7886700" cy="797468"/>
          </a:xfrm>
        </p:spPr>
        <p:txBody>
          <a:bodyPr>
            <a:normAutofit fontScale="90000"/>
          </a:bodyPr>
          <a:lstStyle/>
          <a:p>
            <a:r>
              <a:rPr lang="en-ZA" sz="3100" b="1" dirty="0" smtClean="0"/>
              <a:t>FONTS</a:t>
            </a:r>
            <a:br>
              <a:rPr lang="en-ZA" sz="3100" b="1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871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10645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ELEMENTS IN DESIGN </a:t>
            </a:r>
            <a:r>
              <a:rPr lang="en-ZA" sz="3600" dirty="0"/>
              <a:t/>
            </a:r>
            <a:br>
              <a:rPr lang="en-ZA" sz="3600" dirty="0"/>
            </a:br>
            <a:endParaRPr lang="en-Z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0446" y="663789"/>
            <a:ext cx="5778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Camel Thorn tree </a:t>
            </a:r>
            <a:endParaRPr lang="en-ZA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It is protected under the national Forest Act also part of the Kalahari Protected </a:t>
            </a:r>
            <a:r>
              <a:rPr lang="en-US" sz="1000" dirty="0" smtClean="0"/>
              <a:t>Woodland. </a:t>
            </a:r>
            <a:endParaRPr lang="en-ZA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It is commonly found in the Northern </a:t>
            </a:r>
            <a:r>
              <a:rPr lang="en-US" sz="1000" dirty="0" smtClean="0"/>
              <a:t>Cape. </a:t>
            </a:r>
            <a:endParaRPr lang="en-ZA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Plays an important role in the </a:t>
            </a:r>
            <a:r>
              <a:rPr lang="en-US" sz="1000" dirty="0" smtClean="0"/>
              <a:t>ecosystem : a </a:t>
            </a:r>
            <a:r>
              <a:rPr lang="en-US" sz="1000" dirty="0"/>
              <a:t>keystone species as it sustains a myriad of other life forms, without it the ecosystem would be dramatically different or even cease to exist” </a:t>
            </a:r>
            <a:endParaRPr lang="en-ZA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 Its </a:t>
            </a:r>
            <a:r>
              <a:rPr lang="en-US" sz="1000" dirty="0"/>
              <a:t>pods are used for nutritional value as feed for animals</a:t>
            </a:r>
            <a:endParaRPr lang="en-ZA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Preferred firewood by humans </a:t>
            </a:r>
            <a:endParaRPr lang="en-ZA" sz="1000" dirty="0"/>
          </a:p>
          <a:p>
            <a:r>
              <a:rPr lang="en-US" sz="1000" dirty="0"/>
              <a:t> </a:t>
            </a:r>
            <a:endParaRPr lang="en-ZA" sz="1000" dirty="0"/>
          </a:p>
          <a:p>
            <a:r>
              <a:rPr lang="en-US" sz="1000" b="1" dirty="0" smtClean="0"/>
              <a:t>Gemsbok </a:t>
            </a:r>
            <a:endParaRPr lang="en-ZA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It is </a:t>
            </a:r>
            <a:r>
              <a:rPr lang="en-US" sz="1000" dirty="0" smtClean="0"/>
              <a:t>commonly found </a:t>
            </a:r>
            <a:r>
              <a:rPr lang="en-US" sz="1000" dirty="0"/>
              <a:t>in all the reserves managed by the Department </a:t>
            </a:r>
            <a:endParaRPr lang="en-ZA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It can </a:t>
            </a:r>
            <a:r>
              <a:rPr lang="en-US" sz="1000" dirty="0"/>
              <a:t>withstand and adapt to arid harsh regions </a:t>
            </a:r>
            <a:r>
              <a:rPr lang="en-ZA" sz="1000" dirty="0"/>
              <a:t> 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It has </a:t>
            </a:r>
            <a:r>
              <a:rPr lang="en-US" sz="1000" dirty="0"/>
              <a:t>a reassuring nature </a:t>
            </a:r>
            <a:endParaRPr lang="en-ZA" sz="1000" dirty="0"/>
          </a:p>
          <a:p>
            <a:r>
              <a:rPr lang="en-US" sz="1000" dirty="0"/>
              <a:t> </a:t>
            </a:r>
            <a:endParaRPr lang="en-ZA" sz="1000" dirty="0"/>
          </a:p>
          <a:p>
            <a:r>
              <a:rPr lang="en-ZA" sz="1000" b="1" dirty="0" smtClean="0"/>
              <a:t>Grapes</a:t>
            </a:r>
            <a:endParaRPr lang="en-ZA" sz="1000" dirty="0"/>
          </a:p>
          <a:p>
            <a:r>
              <a:rPr lang="en-US" sz="1000" dirty="0"/>
              <a:t> </a:t>
            </a:r>
            <a:endParaRPr lang="en-ZA" sz="1000" dirty="0"/>
          </a:p>
          <a:p>
            <a:r>
              <a:rPr lang="en-ZA" sz="1000" dirty="0"/>
              <a:t>Reports indicates that the </a:t>
            </a:r>
            <a:r>
              <a:rPr lang="en-ZA" sz="1000" dirty="0" smtClean="0"/>
              <a:t>grape </a:t>
            </a:r>
            <a:r>
              <a:rPr lang="en-ZA" sz="1000" dirty="0"/>
              <a:t>industry continues to grows in the Northern</a:t>
            </a:r>
          </a:p>
          <a:p>
            <a:r>
              <a:rPr lang="en-ZA" sz="1000" dirty="0"/>
              <a:t>Cape. The current estimates for the Northern Cape are sitting at a high of </a:t>
            </a:r>
            <a:r>
              <a:rPr lang="en-ZA" sz="1000" dirty="0" smtClean="0"/>
              <a:t>78 000 tonnes of marketable grapes.</a:t>
            </a:r>
            <a:r>
              <a:rPr lang="en-US" sz="1000" dirty="0"/>
              <a:t> </a:t>
            </a:r>
            <a:endParaRPr lang="en-US" sz="1000" dirty="0" smtClean="0"/>
          </a:p>
          <a:p>
            <a:endParaRPr lang="en-ZA" sz="1000" dirty="0"/>
          </a:p>
          <a:p>
            <a:r>
              <a:rPr lang="en-US" sz="1000" b="1" dirty="0" smtClean="0"/>
              <a:t>Wheat </a:t>
            </a:r>
            <a:endParaRPr lang="en-ZA" sz="1000" dirty="0"/>
          </a:p>
          <a:p>
            <a:pPr lvl="0"/>
            <a:r>
              <a:rPr lang="en-ZA" sz="1000" dirty="0" smtClean="0"/>
              <a:t>Is one of the main variety of crops grown in the province,  a </a:t>
            </a:r>
            <a:r>
              <a:rPr lang="en-ZA" sz="1000" dirty="0"/>
              <a:t>cereal grain which is a worldwide staple food</a:t>
            </a:r>
            <a:r>
              <a:rPr lang="en-ZA" sz="1000" dirty="0" smtClean="0"/>
              <a:t>. Reports shows that the province contributes 17% to the total productions of South Africa.  </a:t>
            </a:r>
            <a:r>
              <a:rPr lang="en-US" sz="1000" dirty="0"/>
              <a:t> </a:t>
            </a:r>
            <a:endParaRPr lang="en-US" sz="1000" dirty="0" smtClean="0"/>
          </a:p>
          <a:p>
            <a:pPr lvl="0"/>
            <a:endParaRPr lang="en-ZA" sz="1000" dirty="0"/>
          </a:p>
          <a:p>
            <a:r>
              <a:rPr lang="en-US" sz="1000" dirty="0"/>
              <a:t> </a:t>
            </a:r>
            <a:r>
              <a:rPr lang="en-US" sz="1000" b="1" dirty="0" smtClean="0"/>
              <a:t>Land and Coastal Management </a:t>
            </a:r>
            <a:endParaRPr lang="en-ZA" sz="1000" dirty="0"/>
          </a:p>
          <a:p>
            <a:r>
              <a:rPr lang="en-US" sz="1000" b="1" dirty="0"/>
              <a:t>Shades represent</a:t>
            </a:r>
            <a:endParaRPr lang="en-ZA" sz="1000" b="1" dirty="0"/>
          </a:p>
          <a:p>
            <a:r>
              <a:rPr lang="en-US" sz="1000" dirty="0"/>
              <a:t> </a:t>
            </a:r>
            <a:r>
              <a:rPr lang="en-US" sz="1000" dirty="0" smtClean="0"/>
              <a:t>The Brown - Land /</a:t>
            </a:r>
            <a:r>
              <a:rPr lang="en-ZA" sz="1000" dirty="0" smtClean="0"/>
              <a:t>Soil- Environment</a:t>
            </a:r>
            <a:endParaRPr lang="en-ZA" sz="1000" dirty="0"/>
          </a:p>
          <a:p>
            <a:pPr lvl="0"/>
            <a:r>
              <a:rPr lang="en-US" sz="1000" dirty="0"/>
              <a:t>The Green </a:t>
            </a:r>
            <a:r>
              <a:rPr lang="en-US" sz="1000" dirty="0" smtClean="0"/>
              <a:t> - Agriculture and Conservation </a:t>
            </a:r>
            <a:endParaRPr lang="en-ZA" sz="1000" dirty="0"/>
          </a:p>
          <a:p>
            <a:pPr lvl="0"/>
            <a:r>
              <a:rPr lang="en-US" sz="1000" dirty="0"/>
              <a:t>The Blue </a:t>
            </a:r>
            <a:r>
              <a:rPr lang="en-US" sz="1000" dirty="0" smtClean="0"/>
              <a:t> - </a:t>
            </a:r>
            <a:r>
              <a:rPr lang="en-US" sz="1000" dirty="0"/>
              <a:t>Coastal Management </a:t>
            </a:r>
            <a:endParaRPr lang="en-US" sz="1000" dirty="0" smtClean="0"/>
          </a:p>
          <a:p>
            <a:pPr lvl="0"/>
            <a:endParaRPr lang="en-US" sz="1000" dirty="0" smtClean="0"/>
          </a:p>
          <a:p>
            <a:pPr lvl="0"/>
            <a:r>
              <a:rPr lang="en-US" sz="1000" b="1" dirty="0" smtClean="0"/>
              <a:t>Infrastructure</a:t>
            </a:r>
            <a:endParaRPr lang="en-ZA" sz="1000" b="1" dirty="0"/>
          </a:p>
          <a:p>
            <a:r>
              <a:rPr lang="en-ZA" sz="1000" dirty="0" smtClean="0"/>
              <a:t>The province is a water scares province and the department commonly use infrastructure to assist farmers and animals to get their water.</a:t>
            </a:r>
            <a:endParaRPr lang="en-ZA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97" y="1585684"/>
            <a:ext cx="2626368" cy="149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93" y="3249112"/>
            <a:ext cx="2282815" cy="34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ELEMENTS </a:t>
            </a:r>
            <a:r>
              <a:rPr lang="en-US" sz="1800" b="1" dirty="0" smtClean="0"/>
              <a:t> DESIGN FROM OTHER DEPARTMENTS </a:t>
            </a:r>
            <a:endParaRPr lang="en-ZA" sz="1800" dirty="0"/>
          </a:p>
        </p:txBody>
      </p:sp>
      <p:pic>
        <p:nvPicPr>
          <p:cNvPr id="2050" name="Picture 2" descr="NORTHERN CAPE Early Childhood Development Conditional Grant Performance  2017/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77788" b="65715"/>
          <a:stretch/>
        </p:blipFill>
        <p:spPr bwMode="auto">
          <a:xfrm>
            <a:off x="299267" y="2246811"/>
            <a:ext cx="1137647" cy="10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astern Cape Department of Social Development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1" y="1957568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36" y="1957568"/>
            <a:ext cx="1621021" cy="2692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5" b="80000"/>
          <a:stretch/>
        </p:blipFill>
        <p:spPr>
          <a:xfrm>
            <a:off x="3803288" y="1957568"/>
            <a:ext cx="2065249" cy="994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5" b="65432"/>
          <a:stretch/>
        </p:blipFill>
        <p:spPr>
          <a:xfrm>
            <a:off x="1349236" y="4340313"/>
            <a:ext cx="1656925" cy="1087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42" y="4343399"/>
            <a:ext cx="2645633" cy="20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