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53" r:id="rId1"/>
  </p:sldMasterIdLst>
  <p:notesMasterIdLst>
    <p:notesMasterId r:id="rId59"/>
  </p:notesMasterIdLst>
  <p:handoutMasterIdLst>
    <p:handoutMasterId r:id="rId60"/>
  </p:handoutMasterIdLst>
  <p:sldIdLst>
    <p:sldId id="1464" r:id="rId2"/>
    <p:sldId id="1633" r:id="rId3"/>
    <p:sldId id="1771" r:id="rId4"/>
    <p:sldId id="1615" r:id="rId5"/>
    <p:sldId id="1969" r:id="rId6"/>
    <p:sldId id="1932" r:id="rId7"/>
    <p:sldId id="1933" r:id="rId8"/>
    <p:sldId id="1722" r:id="rId9"/>
    <p:sldId id="1878" r:id="rId10"/>
    <p:sldId id="1972" r:id="rId11"/>
    <p:sldId id="1724" r:id="rId12"/>
    <p:sldId id="1973" r:id="rId13"/>
    <p:sldId id="1726" r:id="rId14"/>
    <p:sldId id="1881" r:id="rId15"/>
    <p:sldId id="1742" r:id="rId16"/>
    <p:sldId id="1737" r:id="rId17"/>
    <p:sldId id="1885" r:id="rId18"/>
    <p:sldId id="1813" r:id="rId19"/>
    <p:sldId id="1766" r:id="rId20"/>
    <p:sldId id="1923" r:id="rId21"/>
    <p:sldId id="1728" r:id="rId22"/>
    <p:sldId id="1746" r:id="rId23"/>
    <p:sldId id="1924" r:id="rId24"/>
    <p:sldId id="1815" r:id="rId25"/>
    <p:sldId id="1751" r:id="rId26"/>
    <p:sldId id="1925" r:id="rId27"/>
    <p:sldId id="1926" r:id="rId28"/>
    <p:sldId id="1750" r:id="rId29"/>
    <p:sldId id="1753" r:id="rId30"/>
    <p:sldId id="1901" r:id="rId31"/>
    <p:sldId id="1759" r:id="rId32"/>
    <p:sldId id="1761" r:id="rId33"/>
    <p:sldId id="1905" r:id="rId34"/>
    <p:sldId id="1763" r:id="rId35"/>
    <p:sldId id="1764" r:id="rId36"/>
    <p:sldId id="1909" r:id="rId37"/>
    <p:sldId id="1927" r:id="rId38"/>
    <p:sldId id="1915" r:id="rId39"/>
    <p:sldId id="1921" r:id="rId40"/>
    <p:sldId id="1459" r:id="rId41"/>
    <p:sldId id="1975" r:id="rId42"/>
    <p:sldId id="1490" r:id="rId43"/>
    <p:sldId id="1472" r:id="rId44"/>
    <p:sldId id="1473" r:id="rId45"/>
    <p:sldId id="1474" r:id="rId46"/>
    <p:sldId id="1475" r:id="rId47"/>
    <p:sldId id="1476" r:id="rId48"/>
    <p:sldId id="1976" r:id="rId49"/>
    <p:sldId id="1481" r:id="rId50"/>
    <p:sldId id="1482" r:id="rId51"/>
    <p:sldId id="1483" r:id="rId52"/>
    <p:sldId id="1484" r:id="rId53"/>
    <p:sldId id="1485" r:id="rId54"/>
    <p:sldId id="1486" r:id="rId55"/>
    <p:sldId id="1487" r:id="rId56"/>
    <p:sldId id="1488" r:id="rId57"/>
    <p:sldId id="1974" r:id="rId58"/>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65822865-E239-41CD-B75F-8645A010D549}">
          <p14:sldIdLst>
            <p14:sldId id="1464"/>
            <p14:sldId id="1633"/>
            <p14:sldId id="1771"/>
            <p14:sldId id="1615"/>
            <p14:sldId id="1969"/>
            <p14:sldId id="1932"/>
            <p14:sldId id="1933"/>
            <p14:sldId id="1722"/>
            <p14:sldId id="1878"/>
            <p14:sldId id="1972"/>
            <p14:sldId id="1724"/>
            <p14:sldId id="1973"/>
            <p14:sldId id="1726"/>
            <p14:sldId id="1881"/>
            <p14:sldId id="1742"/>
            <p14:sldId id="1737"/>
            <p14:sldId id="1885"/>
            <p14:sldId id="1813"/>
            <p14:sldId id="1766"/>
            <p14:sldId id="1923"/>
            <p14:sldId id="1728"/>
            <p14:sldId id="1746"/>
            <p14:sldId id="1924"/>
            <p14:sldId id="1815"/>
            <p14:sldId id="1751"/>
            <p14:sldId id="1925"/>
            <p14:sldId id="1926"/>
            <p14:sldId id="1750"/>
            <p14:sldId id="1753"/>
            <p14:sldId id="1901"/>
            <p14:sldId id="1759"/>
            <p14:sldId id="1761"/>
            <p14:sldId id="1905"/>
            <p14:sldId id="1763"/>
            <p14:sldId id="1764"/>
            <p14:sldId id="1909"/>
            <p14:sldId id="1927"/>
            <p14:sldId id="1915"/>
            <p14:sldId id="1921"/>
          </p14:sldIdLst>
        </p14:section>
        <p14:section name="Default Section" id="{0D4E897E-0836-4726-8304-B423689D0753}">
          <p14:sldIdLst>
            <p14:sldId id="1459"/>
            <p14:sldId id="1975"/>
            <p14:sldId id="1490"/>
            <p14:sldId id="1472"/>
            <p14:sldId id="1473"/>
            <p14:sldId id="1474"/>
            <p14:sldId id="1475"/>
            <p14:sldId id="1476"/>
            <p14:sldId id="1976"/>
            <p14:sldId id="1481"/>
            <p14:sldId id="1482"/>
            <p14:sldId id="1483"/>
            <p14:sldId id="1484"/>
            <p14:sldId id="1485"/>
            <p14:sldId id="1486"/>
            <p14:sldId id="1487"/>
            <p14:sldId id="1488"/>
            <p14:sldId id="1974"/>
          </p14:sldIdLst>
        </p14:section>
        <p14:section name="Default Section" id="{E5CD7BC8-584E-4A99-AD06-0C8657D41095}">
          <p14:sldIdLst/>
        </p14:section>
        <p14:section name="Default Section" id="{1F969187-2672-4D3E-9868-EBA7ED5AB049}">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DADE6-4BB4-8CCD-EB0D-F57CCF8E02ED}" name="Judy  Scholtz" initials="JS" userId="S::JScholtz@daerl.co.za::75b00a1f-0e9a-4170-88bd-0b7ea516d8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Scholtz" initials="J" lastIdx="1" clrIdx="0">
    <p:extLst>
      <p:ext uri="{19B8F6BF-5375-455C-9EA6-DF929625EA0E}">
        <p15:presenceInfo xmlns:p15="http://schemas.microsoft.com/office/powerpoint/2012/main" userId="JSchol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69900"/>
    <a:srgbClr val="FFCC00"/>
    <a:srgbClr val="FF9900"/>
    <a:srgbClr val="538135"/>
    <a:srgbClr val="00642D"/>
    <a:srgbClr val="006600"/>
    <a:srgbClr val="008000"/>
    <a:srgbClr val="336600"/>
    <a:srgbClr val="E2E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48C21-058F-43E5-A097-B19737D307DB}" v="31" dt="2024-08-28T08:33:14.490"/>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41" autoAdjust="0"/>
    <p:restoredTop sz="94920" autoAdjust="0"/>
  </p:normalViewPr>
  <p:slideViewPr>
    <p:cSldViewPr>
      <p:cViewPr varScale="1">
        <p:scale>
          <a:sx n="78" d="100"/>
          <a:sy n="78" d="100"/>
        </p:scale>
        <p:origin x="840" y="6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1" d="100"/>
          <a:sy n="51" d="100"/>
        </p:scale>
        <p:origin x="1848" y="4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dawood\AppData\Local\Temp\XPgrpwise\MTEF%20PRESENTATION%202024%20-27%20%20%20%20%20_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Sheet1!$A$19</c:f>
              <c:strCache>
                <c:ptCount val="1"/>
                <c:pt idx="0">
                  <c:v>Equitable share</c:v>
                </c:pt>
              </c:strCache>
            </c:strRef>
          </c:tx>
          <c:spPr>
            <a:solidFill>
              <a:schemeClr val="accent6"/>
            </a:solidFill>
            <a:ln>
              <a:noFill/>
            </a:ln>
            <a:effectLst/>
          </c:spPr>
          <c:invertIfNegative val="0"/>
          <c:dLbls>
            <c:spPr>
              <a:solidFill>
                <a:schemeClr val="accent6">
                  <a:lumMod val="60000"/>
                  <a:lumOff val="40000"/>
                </a:schemeClr>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2023/24</c:v>
                </c:pt>
                <c:pt idx="1">
                  <c:v>2024/25</c:v>
                </c:pt>
                <c:pt idx="2">
                  <c:v>2025/26</c:v>
                </c:pt>
                <c:pt idx="3">
                  <c:v>2026/27</c:v>
                </c:pt>
              </c:strCache>
            </c:strRef>
          </c:cat>
          <c:val>
            <c:numRef>
              <c:f>Sheet1!$B$19:$E$19</c:f>
              <c:numCache>
                <c:formatCode>0%</c:formatCode>
                <c:ptCount val="4"/>
                <c:pt idx="0">
                  <c:v>0.70458371648864682</c:v>
                </c:pt>
                <c:pt idx="1">
                  <c:v>0.73592900941978889</c:v>
                </c:pt>
                <c:pt idx="2">
                  <c:v>0.71548530146187894</c:v>
                </c:pt>
                <c:pt idx="3">
                  <c:v>0.71519999999999995</c:v>
                </c:pt>
              </c:numCache>
            </c:numRef>
          </c:val>
          <c:extLst>
            <c:ext xmlns:c16="http://schemas.microsoft.com/office/drawing/2014/chart" uri="{C3380CC4-5D6E-409C-BE32-E72D297353CC}">
              <c16:uniqueId val="{00000000-7F0D-4AAD-ADD4-19A5E3633602}"/>
            </c:ext>
          </c:extLst>
        </c:ser>
        <c:ser>
          <c:idx val="1"/>
          <c:order val="1"/>
          <c:tx>
            <c:strRef>
              <c:f>Sheet1!$A$20</c:f>
              <c:strCache>
                <c:ptCount val="1"/>
                <c:pt idx="0">
                  <c:v>Conditional Grants</c:v>
                </c:pt>
              </c:strCache>
            </c:strRef>
          </c:tx>
          <c:spPr>
            <a:solidFill>
              <a:schemeClr val="accent2"/>
            </a:solidFill>
            <a:ln>
              <a:noFill/>
            </a:ln>
            <a:effectLst/>
          </c:spPr>
          <c:invertIfNegative val="0"/>
          <c:dLbls>
            <c:spPr>
              <a:solidFill>
                <a:schemeClr val="accent2">
                  <a:lumMod val="60000"/>
                  <a:lumOff val="40000"/>
                </a:schemeClr>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Sheet1!$B$18:$E$18</c:f>
              <c:strCache>
                <c:ptCount val="4"/>
                <c:pt idx="0">
                  <c:v>2023/24</c:v>
                </c:pt>
                <c:pt idx="1">
                  <c:v>2024/25</c:v>
                </c:pt>
                <c:pt idx="2">
                  <c:v>2025/26</c:v>
                </c:pt>
                <c:pt idx="3">
                  <c:v>2026/27</c:v>
                </c:pt>
              </c:strCache>
            </c:strRef>
          </c:cat>
          <c:val>
            <c:numRef>
              <c:f>Sheet1!$B$20:$E$20</c:f>
              <c:numCache>
                <c:formatCode>0%</c:formatCode>
                <c:ptCount val="4"/>
                <c:pt idx="0">
                  <c:v>0.29541628351135318</c:v>
                </c:pt>
                <c:pt idx="1">
                  <c:v>0.26407099058021111</c:v>
                </c:pt>
                <c:pt idx="2">
                  <c:v>0.284514698538121</c:v>
                </c:pt>
                <c:pt idx="3">
                  <c:v>0.2848</c:v>
                </c:pt>
              </c:numCache>
            </c:numRef>
          </c:val>
          <c:extLst>
            <c:ext xmlns:c16="http://schemas.microsoft.com/office/drawing/2014/chart" uri="{C3380CC4-5D6E-409C-BE32-E72D297353CC}">
              <c16:uniqueId val="{00000001-7F0D-4AAD-ADD4-19A5E3633602}"/>
            </c:ext>
          </c:extLst>
        </c:ser>
        <c:dLbls>
          <c:showLegendKey val="0"/>
          <c:showVal val="0"/>
          <c:showCatName val="0"/>
          <c:showSerName val="0"/>
          <c:showPercent val="0"/>
          <c:showBubbleSize val="0"/>
        </c:dLbls>
        <c:gapWidth val="150"/>
        <c:overlap val="100"/>
        <c:axId val="475878552"/>
        <c:axId val="475883472"/>
      </c:barChart>
      <c:catAx>
        <c:axId val="47587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475883472"/>
        <c:crosses val="autoZero"/>
        <c:auto val="1"/>
        <c:lblAlgn val="ctr"/>
        <c:lblOffset val="100"/>
        <c:noMultiLvlLbl val="0"/>
      </c:catAx>
      <c:valAx>
        <c:axId val="475883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475878552"/>
        <c:crosses val="autoZero"/>
        <c:crossBetween val="between"/>
      </c:valAx>
      <c:spPr>
        <a:noFill/>
        <a:ln>
          <a:noFill/>
        </a:ln>
        <a:effectLst/>
      </c:spPr>
    </c:plotArea>
    <c:legend>
      <c:legendPos val="b"/>
      <c:layout>
        <c:manualLayout>
          <c:xMode val="edge"/>
          <c:yMode val="edge"/>
          <c:x val="2.9941956109091051E-2"/>
          <c:y val="0.91251935549417995"/>
          <c:w val="0.95337693821164171"/>
          <c:h val="7.29693798986230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b="1">
          <a:latin typeface="Aptos" panose="020B00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6BB-4340-A64D-0D369BF3F74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6BB-4340-A64D-0D369BF3F74F}"/>
              </c:ext>
            </c:extLst>
          </c:dPt>
          <c:dLbls>
            <c:dLbl>
              <c:idx val="0"/>
              <c:layout>
                <c:manualLayout>
                  <c:x val="1.6666666666666566E-2"/>
                  <c:y val="7.4074074074073987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BB-4340-A64D-0D369BF3F74F}"/>
                </c:ext>
              </c:extLst>
            </c:dLbl>
            <c:dLbl>
              <c:idx val="1"/>
              <c:layout>
                <c:manualLayout>
                  <c:x val="-6.666666666666668E-2"/>
                  <c:y val="-9.7222222222222238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BB-4340-A64D-0D369BF3F74F}"/>
                </c:ext>
              </c:extLst>
            </c:dLbl>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PROGRAMMES!$A$78:$A$79</c:f>
              <c:strCache>
                <c:ptCount val="2"/>
                <c:pt idx="0">
                  <c:v>Rural Development Coordination</c:v>
                </c:pt>
                <c:pt idx="1">
                  <c:v>Social Facilitation</c:v>
                </c:pt>
              </c:strCache>
            </c:strRef>
          </c:cat>
          <c:val>
            <c:numRef>
              <c:f>PROGRAMMES!$B$78:$B$79</c:f>
              <c:numCache>
                <c:formatCode>#,##0</c:formatCode>
                <c:ptCount val="2"/>
                <c:pt idx="0">
                  <c:v>16095</c:v>
                </c:pt>
                <c:pt idx="1">
                  <c:v>9372</c:v>
                </c:pt>
              </c:numCache>
            </c:numRef>
          </c:val>
          <c:extLst>
            <c:ext xmlns:c16="http://schemas.microsoft.com/office/drawing/2014/chart" uri="{C3380CC4-5D6E-409C-BE32-E72D297353CC}">
              <c16:uniqueId val="{00000004-F6BB-4340-A64D-0D369BF3F74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296553217442961E-2"/>
          <c:y val="0.1112788283424197"/>
          <c:w val="0.82460877362832696"/>
          <c:h val="0.78789494938853644"/>
        </c:manualLayout>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480-4028-9653-6EE1E797A3D9}"/>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480-4028-9653-6EE1E797A3D9}"/>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480-4028-9653-6EE1E797A3D9}"/>
              </c:ext>
            </c:extLst>
          </c:dPt>
          <c:dLbls>
            <c:dLbl>
              <c:idx val="0"/>
              <c:layout>
                <c:manualLayout>
                  <c:x val="4.1666666666666567E-2"/>
                  <c:y val="-8.33333333333333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80-4028-9653-6EE1E797A3D9}"/>
                </c:ext>
              </c:extLst>
            </c:dLbl>
            <c:dLbl>
              <c:idx val="1"/>
              <c:layout>
                <c:manualLayout>
                  <c:x val="0"/>
                  <c:y val="0.2443207507001324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80-4028-9653-6EE1E797A3D9}"/>
                </c:ext>
              </c:extLst>
            </c:dLbl>
            <c:dLbl>
              <c:idx val="2"/>
              <c:layout>
                <c:manualLayout>
                  <c:x val="4.4425233616017981E-2"/>
                  <c:y val="-0.4251641415804121"/>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152777777777778"/>
                      <c:h val="0.16393518518518516"/>
                    </c:manualLayout>
                  </c15:layout>
                </c:ext>
                <c:ext xmlns:c16="http://schemas.microsoft.com/office/drawing/2014/chart" uri="{C3380CC4-5D6E-409C-BE32-E72D297353CC}">
                  <c16:uniqueId val="{00000005-1480-4028-9653-6EE1E797A3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PROGRAMMES!$A$88:$A$90</c:f>
              <c:strCache>
                <c:ptCount val="3"/>
                <c:pt idx="0">
                  <c:v>Compliance and Enforcement</c:v>
                </c:pt>
                <c:pt idx="1">
                  <c:v>Environmental Quality Mangement</c:v>
                </c:pt>
                <c:pt idx="2">
                  <c:v>Biodiversity Management</c:v>
                </c:pt>
              </c:strCache>
            </c:strRef>
          </c:cat>
          <c:val>
            <c:numRef>
              <c:f>PROGRAMMES!$B$88:$B$90</c:f>
              <c:numCache>
                <c:formatCode>#,##0</c:formatCode>
                <c:ptCount val="3"/>
                <c:pt idx="0">
                  <c:v>13033</c:v>
                </c:pt>
                <c:pt idx="1">
                  <c:v>18158</c:v>
                </c:pt>
                <c:pt idx="2">
                  <c:v>48291</c:v>
                </c:pt>
              </c:numCache>
            </c:numRef>
          </c:val>
          <c:extLst>
            <c:ext xmlns:c16="http://schemas.microsoft.com/office/drawing/2014/chart" uri="{C3380CC4-5D6E-409C-BE32-E72D297353CC}">
              <c16:uniqueId val="{00000006-1480-4028-9653-6EE1E797A3D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608849228481133E-2"/>
          <c:y val="3.9611920904565723E-2"/>
          <c:w val="0.97337640205738374"/>
          <c:h val="0.94366423728630278"/>
        </c:manualLayout>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622-4DBE-8F25-C94337F843CF}"/>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622-4DBE-8F25-C94337F843CF}"/>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622-4DBE-8F25-C94337F843CF}"/>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622-4DBE-8F25-C94337F843CF}"/>
              </c:ext>
            </c:extLst>
          </c:dPt>
          <c:dLbls>
            <c:dLbl>
              <c:idx val="0"/>
              <c:layout>
                <c:manualLayout>
                  <c:x val="4.7431479563381375E-2"/>
                  <c:y val="-8.010827683401998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22-4DBE-8F25-C94337F843CF}"/>
                </c:ext>
              </c:extLst>
            </c:dLbl>
            <c:dLbl>
              <c:idx val="1"/>
              <c:layout>
                <c:manualLayout>
                  <c:x val="-6.3241972751175199E-2"/>
                  <c:y val="0.1745216031026863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22-4DBE-8F25-C94337F843CF}"/>
                </c:ext>
              </c:extLst>
            </c:dLbl>
            <c:dLbl>
              <c:idx val="2"/>
              <c:layout>
                <c:manualLayout>
                  <c:x val="0.10891673084924619"/>
                  <c:y val="4.863716807779783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622-4DBE-8F25-C94337F843CF}"/>
                </c:ext>
              </c:extLst>
            </c:dLbl>
            <c:dLbl>
              <c:idx val="3"/>
              <c:layout>
                <c:manualLayout>
                  <c:x val="-5.7971808355243938E-2"/>
                  <c:y val="1.43050494346464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622-4DBE-8F25-C94337F843C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'CONDITIONAL GRANTS'!$B$3:$B$6</c:f>
              <c:strCache>
                <c:ptCount val="4"/>
                <c:pt idx="0">
                  <c:v>CASP</c:v>
                </c:pt>
                <c:pt idx="1">
                  <c:v>Illima/Letsema</c:v>
                </c:pt>
                <c:pt idx="2">
                  <c:v>Land Care</c:v>
                </c:pt>
                <c:pt idx="3">
                  <c:v>EPWP</c:v>
                </c:pt>
              </c:strCache>
            </c:strRef>
          </c:cat>
          <c:val>
            <c:numRef>
              <c:f>'CONDITIONAL GRANTS'!$C$3:$C$6</c:f>
              <c:numCache>
                <c:formatCode>#,##0</c:formatCode>
                <c:ptCount val="4"/>
                <c:pt idx="0">
                  <c:v>127656</c:v>
                </c:pt>
                <c:pt idx="1">
                  <c:v>51771</c:v>
                </c:pt>
                <c:pt idx="2">
                  <c:v>8207</c:v>
                </c:pt>
                <c:pt idx="3">
                  <c:v>2227</c:v>
                </c:pt>
              </c:numCache>
            </c:numRef>
          </c:val>
          <c:extLst>
            <c:ext xmlns:c16="http://schemas.microsoft.com/office/drawing/2014/chart" uri="{C3380CC4-5D6E-409C-BE32-E72D297353CC}">
              <c16:uniqueId val="{00000008-8622-4DBE-8F25-C94337F843C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565954682234576E-2"/>
          <c:y val="7.8596480258356333E-2"/>
          <c:w val="0.90703539312687143"/>
          <c:h val="0.885731233286867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90D-4C02-BB5A-4CF4841D950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90D-4C02-BB5A-4CF4841D950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90D-4C02-BB5A-4CF4841D950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90D-4C02-BB5A-4CF4841D950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90D-4C02-BB5A-4CF4841D950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90D-4C02-BB5A-4CF4841D9501}"/>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90D-4C02-BB5A-4CF4841D9501}"/>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90D-4C02-BB5A-4CF4841D9501}"/>
              </c:ext>
            </c:extLst>
          </c:dPt>
          <c:dLbls>
            <c:dLbl>
              <c:idx val="0"/>
              <c:layout>
                <c:manualLayout>
                  <c:x val="2.8318578808709485E-2"/>
                  <c:y val="-0.11887547193486464"/>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92237442922375"/>
                      <c:h val="0.13304414304926337"/>
                    </c:manualLayout>
                  </c15:layout>
                </c:ext>
                <c:ext xmlns:c16="http://schemas.microsoft.com/office/drawing/2014/chart" uri="{C3380CC4-5D6E-409C-BE32-E72D297353CC}">
                  <c16:uniqueId val="{00000001-790D-4C02-BB5A-4CF4841D9501}"/>
                </c:ext>
              </c:extLst>
            </c:dLbl>
            <c:dLbl>
              <c:idx val="1"/>
              <c:layout>
                <c:manualLayout>
                  <c:x val="0.14771835332924041"/>
                  <c:y val="-5.0566685967062854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0D-4C02-BB5A-4CF4841D9501}"/>
                </c:ext>
              </c:extLst>
            </c:dLbl>
            <c:dLbl>
              <c:idx val="2"/>
              <c:layout>
                <c:manualLayout>
                  <c:x val="-5.205232657457521E-2"/>
                  <c:y val="-9.2415662514440972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0D-4C02-BB5A-4CF4841D9501}"/>
                </c:ext>
              </c:extLst>
            </c:dLbl>
            <c:dLbl>
              <c:idx val="3"/>
              <c:spPr>
                <a:noFill/>
                <a:ln>
                  <a:noFill/>
                </a:ln>
                <a:effectLst/>
              </c:spPr>
              <c:txPr>
                <a:bodyPr rot="0" spcFirstLastPara="1" vertOverflow="ellipsis" vert="horz" wrap="square" anchor="ctr" anchorCtr="1"/>
                <a:lstStyle/>
                <a:p>
                  <a:pPr>
                    <a:defRPr sz="1200" b="1" i="0" u="none" strike="noStrike" kern="1200" spc="0" baseline="0">
                      <a:solidFill>
                        <a:schemeClr val="accent4"/>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90D-4C02-BB5A-4CF4841D9501}"/>
                </c:ext>
              </c:extLst>
            </c:dLbl>
            <c:dLbl>
              <c:idx val="4"/>
              <c:layout>
                <c:manualLayout>
                  <c:x val="0"/>
                  <c:y val="3.2128505928341795E-3"/>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5"/>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0D-4C02-BB5A-4CF4841D9501}"/>
                </c:ext>
              </c:extLst>
            </c:dLbl>
            <c:dLbl>
              <c:idx val="5"/>
              <c:layout>
                <c:manualLayout>
                  <c:x val="5.5160283732469041E-2"/>
                  <c:y val="9.8764514112701679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90D-4C02-BB5A-4CF4841D9501}"/>
                </c:ext>
              </c:extLst>
            </c:dLbl>
            <c:dLbl>
              <c:idx val="6"/>
              <c:layout>
                <c:manualLayout>
                  <c:x val="9.9624755303377895E-3"/>
                  <c:y val="0.12197843354998926"/>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1">
                          <a:lumMod val="60000"/>
                        </a:schemeClr>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90D-4C02-BB5A-4CF4841D9501}"/>
                </c:ext>
              </c:extLst>
            </c:dLbl>
            <c:dLbl>
              <c:idx val="7"/>
              <c:layout>
                <c:manualLayout>
                  <c:x val="3.0255566344543215E-2"/>
                  <c:y val="8.4949767919953137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2">
                          <a:lumMod val="60000"/>
                        </a:schemeClr>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90D-4C02-BB5A-4CF4841D9501}"/>
                </c:ext>
              </c:extLst>
            </c:dLbl>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Sheet1!$A$38:$A$45</c:f>
              <c:strCache>
                <c:ptCount val="8"/>
                <c:pt idx="0">
                  <c:v>Pr1: Administration</c:v>
                </c:pt>
                <c:pt idx="1">
                  <c:v>Pr2: Sustainable Resource Management</c:v>
                </c:pt>
                <c:pt idx="2">
                  <c:v>Pr3: Agricultural Producer Support &amp; Development</c:v>
                </c:pt>
                <c:pt idx="3">
                  <c:v>Pr4: Veterinary Services</c:v>
                </c:pt>
                <c:pt idx="4">
                  <c:v>Pr5: Research &amp; Technology Development Services</c:v>
                </c:pt>
                <c:pt idx="5">
                  <c:v>Pr6: Agricultural Economics</c:v>
                </c:pt>
                <c:pt idx="6">
                  <c:v>Pr7: Rural Development </c:v>
                </c:pt>
                <c:pt idx="7">
                  <c:v>Pr8: Environment &amp; Nature Conservation</c:v>
                </c:pt>
              </c:strCache>
            </c:strRef>
          </c:cat>
          <c:val>
            <c:numRef>
              <c:f>Sheet1!$B$38:$B$45</c:f>
              <c:numCache>
                <c:formatCode>#,##0</c:formatCode>
                <c:ptCount val="8"/>
                <c:pt idx="0">
                  <c:v>203666.88501109445</c:v>
                </c:pt>
                <c:pt idx="1">
                  <c:v>28022</c:v>
                </c:pt>
                <c:pt idx="2">
                  <c:v>244962</c:v>
                </c:pt>
                <c:pt idx="3">
                  <c:v>50136</c:v>
                </c:pt>
                <c:pt idx="4">
                  <c:v>62544</c:v>
                </c:pt>
                <c:pt idx="5">
                  <c:v>12570</c:v>
                </c:pt>
                <c:pt idx="6">
                  <c:v>25467</c:v>
                </c:pt>
                <c:pt idx="7">
                  <c:v>79482</c:v>
                </c:pt>
              </c:numCache>
            </c:numRef>
          </c:val>
          <c:extLst>
            <c:ext xmlns:c16="http://schemas.microsoft.com/office/drawing/2014/chart" uri="{C3380CC4-5D6E-409C-BE32-E72D297353CC}">
              <c16:uniqueId val="{00000010-790D-4C02-BB5A-4CF4841D950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025579594758457E-2"/>
          <c:y val="4.8416388108836611E-2"/>
          <c:w val="0.96900140729162099"/>
          <c:h val="0.9078617071729119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01-46CE-9405-5C892839876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01-46CE-9405-5C892839876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01-46CE-9405-5C892839876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01-46CE-9405-5C892839876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01-46CE-9405-5C8928398766}"/>
              </c:ext>
            </c:extLst>
          </c:dPt>
          <c:dLbls>
            <c:dLbl>
              <c:idx val="0"/>
              <c:layout>
                <c:manualLayout>
                  <c:x val="0.10158340992414984"/>
                  <c:y val="-0.18464337295856015"/>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01-46CE-9405-5C8928398766}"/>
                </c:ext>
              </c:extLst>
            </c:dLbl>
            <c:dLbl>
              <c:idx val="1"/>
              <c:layout>
                <c:manualLayout>
                  <c:x val="0.10221402167435942"/>
                  <c:y val="-0.25468589909763117"/>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01-46CE-9405-5C8928398766}"/>
                </c:ext>
              </c:extLst>
            </c:dLbl>
            <c:dLbl>
              <c:idx val="2"/>
              <c:layout>
                <c:manualLayout>
                  <c:x val="7.4155270626495975E-2"/>
                  <c:y val="0.11366021059388463"/>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01-46CE-9405-5C8928398766}"/>
                </c:ext>
              </c:extLst>
            </c:dLbl>
            <c:dLbl>
              <c:idx val="3"/>
              <c:layout>
                <c:manualLayout>
                  <c:x val="-9.2536435345567658E-2"/>
                  <c:y val="-0.26569486106481999"/>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01-46CE-9405-5C8928398766}"/>
                </c:ext>
              </c:extLst>
            </c:dLbl>
            <c:dLbl>
              <c:idx val="4"/>
              <c:layout>
                <c:manualLayout>
                  <c:x val="-0.13941096191332283"/>
                  <c:y val="-0.36338153785381877"/>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01-46CE-9405-5C8928398766}"/>
                </c:ext>
              </c:extLst>
            </c:dLbl>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PROGRAMMES!$A$6:$A$10</c:f>
              <c:strCache>
                <c:ptCount val="5"/>
                <c:pt idx="0">
                  <c:v>Office of the MEC</c:v>
                </c:pt>
                <c:pt idx="1">
                  <c:v>Senior Management</c:v>
                </c:pt>
                <c:pt idx="2">
                  <c:v>Corporate Services</c:v>
                </c:pt>
                <c:pt idx="3">
                  <c:v>Financial Management</c:v>
                </c:pt>
                <c:pt idx="4">
                  <c:v>Communication Services</c:v>
                </c:pt>
              </c:strCache>
            </c:strRef>
          </c:cat>
          <c:val>
            <c:numRef>
              <c:f>PROGRAMMES!$B$6:$B$10</c:f>
              <c:numCache>
                <c:formatCode>#,##0</c:formatCode>
                <c:ptCount val="5"/>
                <c:pt idx="0">
                  <c:v>17922.400000000001</c:v>
                </c:pt>
                <c:pt idx="1">
                  <c:v>35173.4</c:v>
                </c:pt>
                <c:pt idx="2">
                  <c:v>93316</c:v>
                </c:pt>
                <c:pt idx="3">
                  <c:v>41263</c:v>
                </c:pt>
                <c:pt idx="4">
                  <c:v>15992</c:v>
                </c:pt>
              </c:numCache>
            </c:numRef>
          </c:val>
          <c:extLst>
            <c:ext xmlns:c16="http://schemas.microsoft.com/office/drawing/2014/chart" uri="{C3380CC4-5D6E-409C-BE32-E72D297353CC}">
              <c16:uniqueId val="{0000000A-9001-46CE-9405-5C89283987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latin typeface="Aptos" panose="020B00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100429849146197E-2"/>
          <c:y val="8.7011109704878867E-2"/>
          <c:w val="0.95045782427382064"/>
          <c:h val="0.77326955618116611"/>
        </c:manualLayout>
      </c:layout>
      <c:pie3DChart>
        <c:varyColors val="1"/>
        <c:ser>
          <c:idx val="0"/>
          <c:order val="0"/>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74C-41FD-B267-6E3656EAEC5F}"/>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74C-41FD-B267-6E3656EAEC5F}"/>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74C-41FD-B267-6E3656EAEC5F}"/>
              </c:ext>
            </c:extLst>
          </c:dPt>
          <c:dPt>
            <c:idx val="3"/>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74C-41FD-B267-6E3656EAEC5F}"/>
              </c:ext>
            </c:extLst>
          </c:dPt>
          <c:dLbls>
            <c:dLbl>
              <c:idx val="0"/>
              <c:layout>
                <c:manualLayout>
                  <c:x val="9.7526515392572288E-2"/>
                  <c:y val="-0.42885142193750619"/>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4C-41FD-B267-6E3656EAEC5F}"/>
                </c:ext>
              </c:extLst>
            </c:dLbl>
            <c:dLbl>
              <c:idx val="1"/>
              <c:layout>
                <c:manualLayout>
                  <c:x val="0.18318056354040491"/>
                  <c:y val="-1.5275788075724132E-2"/>
                </c:manualLayout>
              </c:layout>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4C-41FD-B267-6E3656EAEC5F}"/>
                </c:ext>
              </c:extLst>
            </c:dLbl>
            <c:dLbl>
              <c:idx val="2"/>
              <c:layout>
                <c:manualLayout>
                  <c:x val="-0.15799026645367342"/>
                  <c:y val="8.0400855638646351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4C-41FD-B267-6E3656EAEC5F}"/>
                </c:ext>
              </c:extLst>
            </c:dLbl>
            <c:dLbl>
              <c:idx val="3"/>
              <c:layout>
                <c:manualLayout>
                  <c:x val="4.5090863690442164E-2"/>
                  <c:y val="2.4535052510434176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6">
                          <a:lumMod val="60000"/>
                        </a:schemeClr>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74C-41FD-B267-6E3656EAEC5F}"/>
                </c:ext>
              </c:extLst>
            </c:dLbl>
            <c:spPr>
              <a:noFill/>
              <a:ln>
                <a:noFill/>
              </a:ln>
              <a:effectLst/>
            </c:spPr>
            <c:txPr>
              <a:bodyPr rot="0" spcFirstLastPara="1" vertOverflow="ellipsis" vert="horz" wrap="square" anchor="ctr" anchorCtr="1"/>
              <a:lstStyle/>
              <a:p>
                <a:pPr>
                  <a:defRPr sz="1100" b="1" i="0" u="none" strike="noStrike" kern="1200" spc="0" baseline="0">
                    <a:solidFill>
                      <a:schemeClr val="accent6"/>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PROGRAMMES!$A$17:$A$20</c:f>
              <c:strCache>
                <c:ptCount val="4"/>
                <c:pt idx="0">
                  <c:v>Agricultural Engineering Services</c:v>
                </c:pt>
                <c:pt idx="1">
                  <c:v>Land Care</c:v>
                </c:pt>
                <c:pt idx="2">
                  <c:v>Land Use Management</c:v>
                </c:pt>
                <c:pt idx="3">
                  <c:v>Disaster Risk Reduction</c:v>
                </c:pt>
              </c:strCache>
            </c:strRef>
          </c:cat>
          <c:val>
            <c:numRef>
              <c:f>PROGRAMMES!$B$17:$B$20</c:f>
              <c:numCache>
                <c:formatCode>#,##0</c:formatCode>
                <c:ptCount val="4"/>
                <c:pt idx="0">
                  <c:v>5674</c:v>
                </c:pt>
                <c:pt idx="1">
                  <c:v>8004</c:v>
                </c:pt>
                <c:pt idx="2">
                  <c:v>14344</c:v>
                </c:pt>
                <c:pt idx="3">
                  <c:v>0</c:v>
                </c:pt>
              </c:numCache>
            </c:numRef>
          </c:val>
          <c:extLst>
            <c:ext xmlns:c16="http://schemas.microsoft.com/office/drawing/2014/chart" uri="{C3380CC4-5D6E-409C-BE32-E72D297353CC}">
              <c16:uniqueId val="{00000008-D74C-41FD-B267-6E3656EAEC5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30575307368488E-2"/>
          <c:y val="0.13800549938895679"/>
          <c:w val="0.98538064140006743"/>
          <c:h val="0.7938609725182050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FFA-4561-9A81-9BD084E55FD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FFA-4561-9A81-9BD084E55FDD}"/>
              </c:ext>
            </c:extLst>
          </c:dPt>
          <c:dLbls>
            <c:dLbl>
              <c:idx val="0"/>
              <c:layout>
                <c:manualLayout>
                  <c:x val="-0.15223043410999715"/>
                  <c:y val="-0.40159086632097574"/>
                </c:manualLayout>
              </c:layout>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FA-4561-9A81-9BD084E55FDD}"/>
                </c:ext>
              </c:extLst>
            </c:dLbl>
            <c:dLbl>
              <c:idx val="1"/>
              <c:layout>
                <c:manualLayout>
                  <c:x val="-1.6666666666666666E-2"/>
                  <c:y val="-5.0925925925925923E-2"/>
                </c:manualLayout>
              </c:layout>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FA-4561-9A81-9BD084E55FDD}"/>
                </c:ext>
              </c:extLst>
            </c:dLbl>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PROGRAMMES!$A$31:$A$32</c:f>
              <c:strCache>
                <c:ptCount val="2"/>
                <c:pt idx="0">
                  <c:v>Extension and Advisory Services</c:v>
                </c:pt>
                <c:pt idx="1">
                  <c:v>Food Security</c:v>
                </c:pt>
              </c:strCache>
            </c:strRef>
          </c:cat>
          <c:val>
            <c:numRef>
              <c:f>PROGRAMMES!$B$31:$B$32</c:f>
              <c:numCache>
                <c:formatCode>#,##0</c:formatCode>
                <c:ptCount val="2"/>
                <c:pt idx="0">
                  <c:v>235826</c:v>
                </c:pt>
                <c:pt idx="1">
                  <c:v>9136</c:v>
                </c:pt>
              </c:numCache>
            </c:numRef>
          </c:val>
          <c:extLst>
            <c:ext xmlns:c16="http://schemas.microsoft.com/office/drawing/2014/chart" uri="{C3380CC4-5D6E-409C-BE32-E72D297353CC}">
              <c16:uniqueId val="{00000004-AFFA-4561-9A81-9BD084E55FD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explosion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C25-48ED-B4B3-218749DDA31B}"/>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C25-48ED-B4B3-218749DDA31B}"/>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C25-48ED-B4B3-218749DDA31B}"/>
              </c:ext>
            </c:extLst>
          </c:dPt>
          <c:dPt>
            <c:idx val="3"/>
            <c:bubble3D val="0"/>
            <c:explosion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C25-48ED-B4B3-218749DDA31B}"/>
              </c:ext>
            </c:extLst>
          </c:dPt>
          <c:dLbls>
            <c:dLbl>
              <c:idx val="0"/>
              <c:layout>
                <c:manualLayout>
                  <c:x val="-9.8675618851574207E-2"/>
                  <c:y val="0.10916848615701821"/>
                </c:manualLayout>
              </c:layout>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25-48ED-B4B3-218749DDA31B}"/>
                </c:ext>
              </c:extLst>
            </c:dLbl>
            <c:dLbl>
              <c:idx val="1"/>
              <c:layout>
                <c:manualLayout>
                  <c:x val="4.4275740850596096E-3"/>
                  <c:y val="-3.9725764419681932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5"/>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C25-48ED-B4B3-218749DDA31B}"/>
                </c:ext>
              </c:extLst>
            </c:dLbl>
            <c:dLbl>
              <c:idx val="2"/>
              <c:layout>
                <c:manualLayout>
                  <c:x val="-9.9873729962918226E-2"/>
                  <c:y val="-0.21447069815449762"/>
                </c:manualLayout>
              </c:layout>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C25-48ED-B4B3-218749DDA31B}"/>
                </c:ext>
              </c:extLst>
            </c:dLbl>
            <c:dLbl>
              <c:idx val="3"/>
              <c:layout>
                <c:manualLayout>
                  <c:x val="0.17495723745579631"/>
                  <c:y val="-0.32469254612509324"/>
                </c:manualLayout>
              </c:layout>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C25-48ED-B4B3-218749DDA31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PROGRAMMES!$A$40:$A$43</c:f>
              <c:strCache>
                <c:ptCount val="4"/>
                <c:pt idx="0">
                  <c:v>Animal Health</c:v>
                </c:pt>
                <c:pt idx="1">
                  <c:v>Veterinary International Trade Facilitation</c:v>
                </c:pt>
                <c:pt idx="2">
                  <c:v>Veterinary Public Health</c:v>
                </c:pt>
                <c:pt idx="3">
                  <c:v>Veterinary Diagnostics Services</c:v>
                </c:pt>
              </c:strCache>
            </c:strRef>
          </c:cat>
          <c:val>
            <c:numRef>
              <c:f>PROGRAMMES!$B$40:$B$43</c:f>
              <c:numCache>
                <c:formatCode>#,##0</c:formatCode>
                <c:ptCount val="4"/>
                <c:pt idx="0">
                  <c:v>34748</c:v>
                </c:pt>
                <c:pt idx="1">
                  <c:v>2749</c:v>
                </c:pt>
                <c:pt idx="2">
                  <c:v>6662</c:v>
                </c:pt>
                <c:pt idx="3">
                  <c:v>5977</c:v>
                </c:pt>
              </c:numCache>
            </c:numRef>
          </c:val>
          <c:extLst>
            <c:ext xmlns:c16="http://schemas.microsoft.com/office/drawing/2014/chart" uri="{C3380CC4-5D6E-409C-BE32-E72D297353CC}">
              <c16:uniqueId val="{00000008-9C25-48ED-B4B3-218749DDA31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200">
          <a:latin typeface="Aptos" panose="020B00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1C3-46B7-8AAF-4A40E518E74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1C3-46B7-8AAF-4A40E518E74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1C3-46B7-8AAF-4A40E518E743}"/>
              </c:ext>
            </c:extLst>
          </c:dPt>
          <c:dLbls>
            <c:dLbl>
              <c:idx val="0"/>
              <c:layout>
                <c:manualLayout>
                  <c:x val="-2.415152401367171E-2"/>
                  <c:y val="0.17296687310195907"/>
                </c:manualLayout>
              </c:layout>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398623464495223"/>
                      <c:h val="0.1711424129463304"/>
                    </c:manualLayout>
                  </c15:layout>
                </c:ext>
                <c:ext xmlns:c16="http://schemas.microsoft.com/office/drawing/2014/chart" uri="{C3380CC4-5D6E-409C-BE32-E72D297353CC}">
                  <c16:uniqueId val="{00000001-31C3-46B7-8AAF-4A40E518E743}"/>
                </c:ext>
              </c:extLst>
            </c:dLbl>
            <c:dLbl>
              <c:idx val="1"/>
              <c:layout>
                <c:manualLayout>
                  <c:x val="-8.6132858876246873E-3"/>
                  <c:y val="2.9617288722603836E-2"/>
                </c:manualLayout>
              </c:layout>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C3-46B7-8AAF-4A40E518E743}"/>
                </c:ext>
              </c:extLst>
            </c:dLbl>
            <c:dLbl>
              <c:idx val="2"/>
              <c:layout>
                <c:manualLayout>
                  <c:x val="0.10678061914689214"/>
                  <c:y val="-0.41866635987797735"/>
                </c:manualLayout>
              </c:layout>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C3-46B7-8AAF-4A40E518E74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PROGRAMMES!$A$59:$A$61</c:f>
              <c:strCache>
                <c:ptCount val="3"/>
                <c:pt idx="0">
                  <c:v>Research</c:v>
                </c:pt>
                <c:pt idx="1">
                  <c:v>Technology Transfer Services</c:v>
                </c:pt>
                <c:pt idx="2">
                  <c:v>Infrastructure Support Services</c:v>
                </c:pt>
              </c:strCache>
            </c:strRef>
          </c:cat>
          <c:val>
            <c:numRef>
              <c:f>PROGRAMMES!$B$59:$B$61</c:f>
              <c:numCache>
                <c:formatCode>#,##0</c:formatCode>
                <c:ptCount val="3"/>
                <c:pt idx="0">
                  <c:v>38950</c:v>
                </c:pt>
                <c:pt idx="1">
                  <c:v>1654</c:v>
                </c:pt>
                <c:pt idx="2">
                  <c:v>21940</c:v>
                </c:pt>
              </c:numCache>
            </c:numRef>
          </c:val>
          <c:extLst>
            <c:ext xmlns:c16="http://schemas.microsoft.com/office/drawing/2014/chart" uri="{C3380CC4-5D6E-409C-BE32-E72D297353CC}">
              <c16:uniqueId val="{00000006-31C3-46B7-8AAF-4A40E518E74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8B2-44C1-9C37-2334CEC2FE9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8B2-44C1-9C37-2334CEC2FE9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8B2-44C1-9C37-2334CEC2FE9C}"/>
              </c:ext>
            </c:extLst>
          </c:dPt>
          <c:dLbls>
            <c:dLbl>
              <c:idx val="0"/>
              <c:layout>
                <c:manualLayout>
                  <c:x val="8.3333333333333332E-3"/>
                  <c:y val="-0.11111111111111113"/>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B2-44C1-9C37-2334CEC2FE9C}"/>
                </c:ext>
              </c:extLst>
            </c:dLbl>
            <c:dLbl>
              <c:idx val="1"/>
              <c:layout>
                <c:manualLayout>
                  <c:x val="-3.6111111111111108E-2"/>
                  <c:y val="1.8518518518518517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B2-44C1-9C37-2334CEC2FE9C}"/>
                </c:ext>
              </c:extLst>
            </c:dLbl>
            <c:dLbl>
              <c:idx val="2"/>
              <c:layout>
                <c:manualLayout>
                  <c:x val="-6.6666666666666693E-2"/>
                  <c:y val="-3.2407407407407399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Aptos" panose="020B0004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B2-44C1-9C37-2334CEC2FE9C}"/>
                </c:ext>
              </c:extLst>
            </c:dLbl>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Aptos" panose="020B000402020202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PROGRAMMES!$A$68:$A$70</c:f>
              <c:strCache>
                <c:ptCount val="3"/>
                <c:pt idx="0">
                  <c:v>Production Economics &amp; Marketing Support</c:v>
                </c:pt>
                <c:pt idx="1">
                  <c:v>Macroeconomics Support</c:v>
                </c:pt>
                <c:pt idx="2">
                  <c:v>Agro-Processing Support</c:v>
                </c:pt>
              </c:strCache>
            </c:strRef>
          </c:cat>
          <c:val>
            <c:numRef>
              <c:f>PROGRAMMES!$B$68:$B$70</c:f>
              <c:numCache>
                <c:formatCode>#,##0</c:formatCode>
                <c:ptCount val="3"/>
                <c:pt idx="0">
                  <c:v>4981</c:v>
                </c:pt>
                <c:pt idx="1">
                  <c:v>5045</c:v>
                </c:pt>
                <c:pt idx="2">
                  <c:v>2544</c:v>
                </c:pt>
              </c:numCache>
            </c:numRef>
          </c:val>
          <c:extLst>
            <c:ext xmlns:c16="http://schemas.microsoft.com/office/drawing/2014/chart" uri="{C3380CC4-5D6E-409C-BE32-E72D297353CC}">
              <c16:uniqueId val="{00000006-08B2-44C1-9C37-2334CEC2FE9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A0407E-548E-4EFA-8438-F5A62B3FD530}" type="datetimeFigureOut">
              <a:rPr lang="en-ZA" smtClean="0"/>
              <a:t>2024/08/28</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5347D9-AE1F-44FB-8407-55C469F077C8}" type="slidenum">
              <a:rPr lang="en-ZA" smtClean="0"/>
              <a:t>‹#›</a:t>
            </a:fld>
            <a:endParaRPr lang="en-ZA" dirty="0"/>
          </a:p>
        </p:txBody>
      </p:sp>
    </p:spTree>
    <p:extLst>
      <p:ext uri="{BB962C8B-B14F-4D97-AF65-F5344CB8AC3E}">
        <p14:creationId xmlns:p14="http://schemas.microsoft.com/office/powerpoint/2010/main" val="241289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574"/>
          </a:xfrm>
          <a:prstGeom prst="rect">
            <a:avLst/>
          </a:prstGeom>
        </p:spPr>
        <p:txBody>
          <a:bodyPr vert="horz" lIns="92994" tIns="46497" rIns="92994" bIns="46497" rtlCol="0"/>
          <a:lstStyle>
            <a:lvl1pPr algn="l">
              <a:defRPr sz="1200"/>
            </a:lvl1pPr>
          </a:lstStyle>
          <a:p>
            <a:pPr>
              <a:defRPr/>
            </a:pPr>
            <a:endParaRPr lang="en-ZA" dirty="0"/>
          </a:p>
        </p:txBody>
      </p:sp>
      <p:sp>
        <p:nvSpPr>
          <p:cNvPr id="3" name="Date Placeholder 2"/>
          <p:cNvSpPr>
            <a:spLocks noGrp="1"/>
          </p:cNvSpPr>
          <p:nvPr>
            <p:ph type="dt" idx="1"/>
          </p:nvPr>
        </p:nvSpPr>
        <p:spPr>
          <a:xfrm>
            <a:off x="3851098" y="0"/>
            <a:ext cx="2944958" cy="496574"/>
          </a:xfrm>
          <a:prstGeom prst="rect">
            <a:avLst/>
          </a:prstGeom>
        </p:spPr>
        <p:txBody>
          <a:bodyPr vert="horz" lIns="92994" tIns="46497" rIns="92994" bIns="46497" rtlCol="0"/>
          <a:lstStyle>
            <a:lvl1pPr algn="r">
              <a:defRPr sz="1200"/>
            </a:lvl1pPr>
          </a:lstStyle>
          <a:p>
            <a:pPr>
              <a:defRPr/>
            </a:pPr>
            <a:fld id="{DBC10A54-B64E-4E67-A18F-45D401545775}" type="datetimeFigureOut">
              <a:rPr lang="en-US"/>
              <a:pPr>
                <a:defRPr/>
              </a:pPr>
              <a:t>8/28/2024</a:t>
            </a:fld>
            <a:endParaRPr lang="en-ZA"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2994" tIns="46497" rIns="92994" bIns="46497" rtlCol="0" anchor="ctr"/>
          <a:lstStyle/>
          <a:p>
            <a:pPr lvl="0"/>
            <a:endParaRPr lang="en-ZA" noProof="0" dirty="0"/>
          </a:p>
        </p:txBody>
      </p:sp>
      <p:sp>
        <p:nvSpPr>
          <p:cNvPr id="5" name="Notes Placeholder 4"/>
          <p:cNvSpPr>
            <a:spLocks noGrp="1"/>
          </p:cNvSpPr>
          <p:nvPr>
            <p:ph type="body" sz="quarter" idx="3"/>
          </p:nvPr>
        </p:nvSpPr>
        <p:spPr>
          <a:xfrm>
            <a:off x="679606" y="4715839"/>
            <a:ext cx="5438464" cy="4465939"/>
          </a:xfrm>
          <a:prstGeom prst="rect">
            <a:avLst/>
          </a:prstGeom>
        </p:spPr>
        <p:txBody>
          <a:bodyPr vert="horz" lIns="92994" tIns="46497" rIns="92994" bIns="4649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451"/>
            <a:ext cx="2944958" cy="496574"/>
          </a:xfrm>
          <a:prstGeom prst="rect">
            <a:avLst/>
          </a:prstGeom>
        </p:spPr>
        <p:txBody>
          <a:bodyPr vert="horz" lIns="92994" tIns="46497" rIns="92994" bIns="46497"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51098" y="9428451"/>
            <a:ext cx="2944958" cy="496574"/>
          </a:xfrm>
          <a:prstGeom prst="rect">
            <a:avLst/>
          </a:prstGeom>
        </p:spPr>
        <p:txBody>
          <a:bodyPr vert="horz" lIns="92994" tIns="46497" rIns="92994" bIns="46497" rtlCol="0" anchor="b"/>
          <a:lstStyle>
            <a:lvl1pPr algn="r">
              <a:defRPr sz="1200"/>
            </a:lvl1pPr>
          </a:lstStyle>
          <a:p>
            <a:pPr>
              <a:defRPr/>
            </a:pPr>
            <a:fld id="{5F055D98-2FA4-4831-983C-3747762914C0}" type="slidenum">
              <a:rPr lang="en-ZA"/>
              <a:pPr>
                <a:defRPr/>
              </a:pPr>
              <a:t>‹#›</a:t>
            </a:fld>
            <a:endParaRPr lang="en-ZA" dirty="0"/>
          </a:p>
        </p:txBody>
      </p:sp>
    </p:spTree>
    <p:extLst>
      <p:ext uri="{BB962C8B-B14F-4D97-AF65-F5344CB8AC3E}">
        <p14:creationId xmlns:p14="http://schemas.microsoft.com/office/powerpoint/2010/main" val="3451183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Google Shape;1233;p11:notes">
            <a:extLst>
              <a:ext uri="{FF2B5EF4-FFF2-40B4-BE49-F238E27FC236}">
                <a16:creationId xmlns:a16="http://schemas.microsoft.com/office/drawing/2014/main" id="{B03469B9-BF1D-7860-5122-0ABC776B36CB}"/>
              </a:ext>
            </a:extLst>
          </p:cNvPr>
          <p:cNvSpPr>
            <a:spLocks noGrp="1" noRot="1" noChangeAspect="1" noTextEdit="1"/>
          </p:cNvSpPr>
          <p:nvPr>
            <p:ph type="sldImg" idx="2"/>
          </p:nvPr>
        </p:nvSpPr>
        <p:spPr bwMode="auto">
          <a:xfrm>
            <a:off x="735013" y="746125"/>
            <a:ext cx="5387975" cy="3730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15715" name="Google Shape;1234;p11:notes">
            <a:extLst>
              <a:ext uri="{FF2B5EF4-FFF2-40B4-BE49-F238E27FC236}">
                <a16:creationId xmlns:a16="http://schemas.microsoft.com/office/drawing/2014/main" id="{C213F5D2-F90F-AFDC-B4CC-800D50ECE6A6}"/>
              </a:ext>
            </a:extLst>
          </p:cNvPr>
          <p:cNvSpPr txBox="1">
            <a:spLocks noGrp="1" noChangeArrowheads="1"/>
          </p:cNvSpPr>
          <p:nvPr>
            <p:ph type="body" idx="1"/>
          </p:nvPr>
        </p:nvSpPr>
        <p:spPr bwMode="auto">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1235" name="Google Shape;1235;p11:notes">
            <a:extLst>
              <a:ext uri="{FF2B5EF4-FFF2-40B4-BE49-F238E27FC236}">
                <a16:creationId xmlns:a16="http://schemas.microsoft.com/office/drawing/2014/main" id="{53B7E185-3F56-B381-632C-05F0E68EA2E2}"/>
              </a:ext>
            </a:extLst>
          </p:cNvPr>
          <p:cNvSpPr>
            <a:spLocks noGrp="1"/>
          </p:cNvSpPr>
          <p:nvPr>
            <p:ph type="sldNum" sz="quarter" idx="5"/>
          </p:nvPr>
        </p:nvSpPr>
        <p:spPr>
          <a:xfrm>
            <a:off x="3884613" y="9448800"/>
            <a:ext cx="2971800" cy="496888"/>
          </a:xfrm>
        </p:spPr>
        <p:txBody>
          <a:bodyPr spcFirstLastPara="1" wrap="square" lIns="91425" tIns="45700" rIns="91425" bIns="45700"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EFAE982A-678B-4038-8381-582E7CBB96A2}" type="slidenum">
              <a:rPr kumimoji="0" lang="en-ZA" sz="1200" b="0" i="0" u="none" strike="noStrike" kern="0" cap="none" spc="0" normalizeH="0" baseline="0" noProof="0">
                <a:ln>
                  <a:noFill/>
                </a:ln>
                <a:solidFill>
                  <a:srgbClr val="000000"/>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panose="020F0502020204030204"/>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Google Shape;1233;p11:notes">
            <a:extLst>
              <a:ext uri="{FF2B5EF4-FFF2-40B4-BE49-F238E27FC236}">
                <a16:creationId xmlns:a16="http://schemas.microsoft.com/office/drawing/2014/main" id="{B03469B9-BF1D-7860-5122-0ABC776B36CB}"/>
              </a:ext>
            </a:extLst>
          </p:cNvPr>
          <p:cNvSpPr>
            <a:spLocks noGrp="1" noRot="1" noChangeAspect="1" noTextEdit="1"/>
          </p:cNvSpPr>
          <p:nvPr>
            <p:ph type="sldImg" idx="2"/>
          </p:nvPr>
        </p:nvSpPr>
        <p:spPr bwMode="auto">
          <a:xfrm>
            <a:off x="735013" y="746125"/>
            <a:ext cx="5387975" cy="3730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15715" name="Google Shape;1234;p11:notes">
            <a:extLst>
              <a:ext uri="{FF2B5EF4-FFF2-40B4-BE49-F238E27FC236}">
                <a16:creationId xmlns:a16="http://schemas.microsoft.com/office/drawing/2014/main" id="{C213F5D2-F90F-AFDC-B4CC-800D50ECE6A6}"/>
              </a:ext>
            </a:extLst>
          </p:cNvPr>
          <p:cNvSpPr txBox="1">
            <a:spLocks noGrp="1" noChangeArrowheads="1"/>
          </p:cNvSpPr>
          <p:nvPr>
            <p:ph type="body" idx="1"/>
          </p:nvPr>
        </p:nvSpPr>
        <p:spPr bwMode="auto">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1235" name="Google Shape;1235;p11:notes">
            <a:extLst>
              <a:ext uri="{FF2B5EF4-FFF2-40B4-BE49-F238E27FC236}">
                <a16:creationId xmlns:a16="http://schemas.microsoft.com/office/drawing/2014/main" id="{53B7E185-3F56-B381-632C-05F0E68EA2E2}"/>
              </a:ext>
            </a:extLst>
          </p:cNvPr>
          <p:cNvSpPr>
            <a:spLocks noGrp="1"/>
          </p:cNvSpPr>
          <p:nvPr>
            <p:ph type="sldNum" sz="quarter" idx="5"/>
          </p:nvPr>
        </p:nvSpPr>
        <p:spPr>
          <a:xfrm>
            <a:off x="3884613" y="9448800"/>
            <a:ext cx="2971800" cy="496888"/>
          </a:xfrm>
        </p:spPr>
        <p:txBody>
          <a:bodyPr spcFirstLastPara="1" wrap="square" lIns="91425" tIns="45700" rIns="91425" bIns="45700"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EFAE982A-678B-4038-8381-582E7CBB96A2}" type="slidenum">
              <a:rPr kumimoji="0" lang="en-ZA" sz="1200" b="0" i="0" u="none" strike="noStrike" kern="0" cap="none" spc="0" normalizeH="0" baseline="0" noProof="0">
                <a:ln>
                  <a:noFill/>
                </a:ln>
                <a:solidFill>
                  <a:srgbClr val="000000"/>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57</a:t>
            </a:fld>
            <a:endParaRPr kumimoji="0" sz="1200" b="0" i="0" u="none" strike="noStrike" kern="0" cap="none" spc="0" normalizeH="0" baseline="0" noProof="0">
              <a:ln>
                <a:noFill/>
              </a:ln>
              <a:solidFill>
                <a:srgbClr val="000000"/>
              </a:solidFill>
              <a:effectLst/>
              <a:uLnTx/>
              <a:uFillTx/>
              <a:latin typeface="Calibri" panose="020F0502020204030204"/>
              <a:ea typeface="Calibri"/>
              <a:cs typeface="Calibri"/>
              <a:sym typeface="Calibri"/>
            </a:endParaRPr>
          </a:p>
        </p:txBody>
      </p:sp>
    </p:spTree>
    <p:extLst>
      <p:ext uri="{BB962C8B-B14F-4D97-AF65-F5344CB8AC3E}">
        <p14:creationId xmlns:p14="http://schemas.microsoft.com/office/powerpoint/2010/main" val="120712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8E2ED60-37DA-40BC-BC10-44687CB9729F}" type="datetime1">
              <a:rPr lang="en-ZA" smtClean="0">
                <a:solidFill>
                  <a:prstClr val="black">
                    <a:tint val="75000"/>
                  </a:prstClr>
                </a:solidFill>
              </a:rPr>
              <a:t>2024/08/28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0BC7E1-00A4-4E5B-925F-AECFC97FFC54}" type="slidenum">
              <a:rPr lang="en-ZA" smtClean="0"/>
              <a:pPr>
                <a:defRPr/>
              </a:pPr>
              <a:t>‹#›</a:t>
            </a:fld>
            <a:endParaRPr lang="en-ZA" dirty="0"/>
          </a:p>
        </p:txBody>
      </p:sp>
    </p:spTree>
    <p:extLst>
      <p:ext uri="{BB962C8B-B14F-4D97-AF65-F5344CB8AC3E}">
        <p14:creationId xmlns:p14="http://schemas.microsoft.com/office/powerpoint/2010/main" val="127072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9D1CA7-20BE-45D9-BCA7-5B3A07C137C6}" type="datetime1">
              <a:rPr lang="en-ZA" smtClean="0">
                <a:solidFill>
                  <a:prstClr val="black">
                    <a:tint val="75000"/>
                  </a:prstClr>
                </a:solidFill>
              </a:rPr>
              <a:t>2024/08/28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B096F79-FC0B-4980-A8DF-6EE32EB90D3E}" type="slidenum">
              <a:rPr lang="en-ZA" smtClean="0"/>
              <a:pPr>
                <a:defRPr/>
              </a:pPr>
              <a:t>‹#›</a:t>
            </a:fld>
            <a:endParaRPr lang="en-ZA" dirty="0"/>
          </a:p>
        </p:txBody>
      </p:sp>
    </p:spTree>
    <p:extLst>
      <p:ext uri="{BB962C8B-B14F-4D97-AF65-F5344CB8AC3E}">
        <p14:creationId xmlns:p14="http://schemas.microsoft.com/office/powerpoint/2010/main" val="5249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9CE9E73-96E4-4C9E-86EC-5E4FD350CFAB}" type="datetime1">
              <a:rPr lang="en-ZA" smtClean="0">
                <a:solidFill>
                  <a:prstClr val="black">
                    <a:tint val="75000"/>
                  </a:prstClr>
                </a:solidFill>
              </a:rPr>
              <a:t>2024/08/28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EC94C72-1859-48C6-9059-94B14E0C2FCE}" type="slidenum">
              <a:rPr lang="en-ZA" smtClean="0"/>
              <a:pPr>
                <a:defRPr/>
              </a:pPr>
              <a:t>‹#›</a:t>
            </a:fld>
            <a:endParaRPr lang="en-ZA" dirty="0"/>
          </a:p>
        </p:txBody>
      </p:sp>
    </p:spTree>
    <p:extLst>
      <p:ext uri="{BB962C8B-B14F-4D97-AF65-F5344CB8AC3E}">
        <p14:creationId xmlns:p14="http://schemas.microsoft.com/office/powerpoint/2010/main" val="220996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ffee Break">
  <p:cSld name="Coffee Break">
    <p:spTree>
      <p:nvGrpSpPr>
        <p:cNvPr id="1" name="Shape 29"/>
        <p:cNvGrpSpPr/>
        <p:nvPr/>
      </p:nvGrpSpPr>
      <p:grpSpPr>
        <a:xfrm>
          <a:off x="0" y="0"/>
          <a:ext cx="0" cy="0"/>
          <a:chOff x="0" y="0"/>
          <a:chExt cx="0" cy="0"/>
        </a:xfrm>
      </p:grpSpPr>
      <p:sp>
        <p:nvSpPr>
          <p:cNvPr id="30" name="Google Shape;30;p5"/>
          <p:cNvSpPr>
            <a:spLocks noGrp="1"/>
          </p:cNvSpPr>
          <p:nvPr>
            <p:ph type="pic" idx="2"/>
          </p:nvPr>
        </p:nvSpPr>
        <p:spPr>
          <a:xfrm>
            <a:off x="0" y="0"/>
            <a:ext cx="9906000" cy="6858000"/>
          </a:xfrm>
          <a:prstGeom prst="rect">
            <a:avLst/>
          </a:prstGeom>
          <a:noFill/>
          <a:ln>
            <a:noFill/>
          </a:ln>
        </p:spPr>
        <p:txBody>
          <a:bodyPr spcFirstLastPara="1">
            <a:noAutofit/>
          </a:bodyPr>
          <a:lstStyle>
            <a:lvl1pPr marR="0" lvl="0" algn="l" rtl="0">
              <a:spcBef>
                <a:spcPts val="260"/>
              </a:spcBef>
              <a:spcAft>
                <a:spcPts val="0"/>
              </a:spcAft>
              <a:buClr>
                <a:schemeClr val="lt2"/>
              </a:buClr>
              <a:buSzPts val="1600"/>
              <a:buFont typeface="Arial"/>
              <a:buNone/>
              <a:defRPr sz="1300" b="0" i="0" u="none" strike="noStrike" cap="none">
                <a:solidFill>
                  <a:schemeClr val="lt2"/>
                </a:solidFill>
                <a:latin typeface="Calibri"/>
                <a:ea typeface="Calibri"/>
                <a:cs typeface="Calibri"/>
                <a:sym typeface="Calibri"/>
              </a:defRPr>
            </a:lvl1pPr>
            <a:lvl2pPr marR="0" lvl="1" algn="l" rtl="0">
              <a:spcBef>
                <a:spcPts val="455"/>
              </a:spcBef>
              <a:spcAft>
                <a:spcPts val="0"/>
              </a:spcAft>
              <a:buClr>
                <a:schemeClr val="dk1"/>
              </a:buClr>
              <a:buSzPts val="2800"/>
              <a:buFont typeface="Arial"/>
              <a:buChar char="–"/>
              <a:defRPr sz="2275" b="0" i="0" u="none" strike="noStrike" cap="none">
                <a:solidFill>
                  <a:schemeClr val="dk1"/>
                </a:solidFill>
                <a:latin typeface="Calibri"/>
                <a:ea typeface="Calibri"/>
                <a:cs typeface="Calibri"/>
                <a:sym typeface="Calibri"/>
              </a:defRPr>
            </a:lvl2pPr>
            <a:lvl3pPr marR="0" lvl="2" algn="l" rtl="0">
              <a:spcBef>
                <a:spcPts val="390"/>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3pPr>
            <a:lvl4pPr marR="0" lvl="3"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4pPr>
            <a:lvl5pPr marR="0" lvl="4"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5pPr>
            <a:lvl6pPr marR="0" lvl="5"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6pPr>
            <a:lvl7pPr marR="0" lvl="6"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7pPr>
            <a:lvl8pPr marR="0" lvl="7"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8pPr>
            <a:lvl9pPr marR="0" lvl="8" algn="l" rtl="0">
              <a:spcBef>
                <a:spcPts val="325"/>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9pPr>
          </a:lstStyle>
          <a:p>
            <a:pPr lvl="0"/>
            <a:endParaRPr noProof="0">
              <a:sym typeface="Calibri"/>
            </a:endParaRPr>
          </a:p>
        </p:txBody>
      </p:sp>
    </p:spTree>
    <p:extLst>
      <p:ext uri="{BB962C8B-B14F-4D97-AF65-F5344CB8AC3E}">
        <p14:creationId xmlns:p14="http://schemas.microsoft.com/office/powerpoint/2010/main" val="2843035324"/>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480" y="44624"/>
            <a:ext cx="9361040" cy="836712"/>
          </a:xfrm>
        </p:spPr>
        <p:txBody>
          <a:bodyPr/>
          <a:lstStyle>
            <a:lvl1pPr>
              <a:defRPr>
                <a:solidFill>
                  <a:srgbClr val="FFC000"/>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72480" y="1052737"/>
            <a:ext cx="9361040" cy="5124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200B4E1-15F0-4258-B2B2-7823C155CC7B}" type="datetime1">
              <a:rPr lang="en-ZA" smtClean="0">
                <a:solidFill>
                  <a:prstClr val="black">
                    <a:tint val="75000"/>
                  </a:prstClr>
                </a:solidFill>
              </a:rPr>
              <a:t>2024/08/28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771E182-5483-4722-AD0B-684C3DC94A16}" type="slidenum">
              <a:rPr lang="en-ZA" smtClean="0"/>
              <a:pPr>
                <a:defRPr/>
              </a:pPr>
              <a:t>‹#›</a:t>
            </a:fld>
            <a:endParaRPr lang="en-ZA" dirty="0"/>
          </a:p>
        </p:txBody>
      </p:sp>
    </p:spTree>
    <p:extLst>
      <p:ext uri="{BB962C8B-B14F-4D97-AF65-F5344CB8AC3E}">
        <p14:creationId xmlns:p14="http://schemas.microsoft.com/office/powerpoint/2010/main" val="211416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9E0ACF6-2562-4E8A-BB25-9B29E066B228}" type="datetime1">
              <a:rPr lang="en-ZA" smtClean="0">
                <a:solidFill>
                  <a:prstClr val="black">
                    <a:tint val="75000"/>
                  </a:prstClr>
                </a:solidFill>
              </a:rPr>
              <a:t>2024/08/28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669681-C5C1-40EE-A84D-7884903A76EE}" type="slidenum">
              <a:rPr lang="en-ZA" smtClean="0"/>
              <a:pPr>
                <a:defRPr/>
              </a:pPr>
              <a:t>‹#›</a:t>
            </a:fld>
            <a:endParaRPr lang="en-ZA" dirty="0"/>
          </a:p>
        </p:txBody>
      </p:sp>
    </p:spTree>
    <p:extLst>
      <p:ext uri="{BB962C8B-B14F-4D97-AF65-F5344CB8AC3E}">
        <p14:creationId xmlns:p14="http://schemas.microsoft.com/office/powerpoint/2010/main" val="336361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0A41AFC-1335-486E-9DCB-A32939DB93E0}" type="datetime1">
              <a:rPr lang="en-ZA" smtClean="0">
                <a:solidFill>
                  <a:prstClr val="black">
                    <a:tint val="75000"/>
                  </a:prstClr>
                </a:solidFill>
              </a:rPr>
              <a:t>2024/08/28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A295A5-6FF9-4FCA-A1B4-1D4A1F919A09}" type="slidenum">
              <a:rPr lang="en-ZA" smtClean="0"/>
              <a:pPr>
                <a:defRPr/>
              </a:pPr>
              <a:t>‹#›</a:t>
            </a:fld>
            <a:endParaRPr lang="en-ZA" dirty="0"/>
          </a:p>
        </p:txBody>
      </p:sp>
    </p:spTree>
    <p:extLst>
      <p:ext uri="{BB962C8B-B14F-4D97-AF65-F5344CB8AC3E}">
        <p14:creationId xmlns:p14="http://schemas.microsoft.com/office/powerpoint/2010/main" val="107164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30"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C6E2E09-633B-46D5-8BED-8C74A3573B64}" type="datetime1">
              <a:rPr lang="en-ZA" smtClean="0">
                <a:solidFill>
                  <a:prstClr val="black">
                    <a:tint val="75000"/>
                  </a:prstClr>
                </a:solidFill>
              </a:rPr>
              <a:t>2024/08/28</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F5A845C-B464-464D-9174-B7C0F4EF38C4}" type="slidenum">
              <a:rPr lang="en-ZA" smtClean="0"/>
              <a:pPr>
                <a:defRPr/>
              </a:pPr>
              <a:t>‹#›</a:t>
            </a:fld>
            <a:endParaRPr lang="en-ZA" dirty="0"/>
          </a:p>
        </p:txBody>
      </p:sp>
    </p:spTree>
    <p:extLst>
      <p:ext uri="{BB962C8B-B14F-4D97-AF65-F5344CB8AC3E}">
        <p14:creationId xmlns:p14="http://schemas.microsoft.com/office/powerpoint/2010/main" val="145734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44624"/>
            <a:ext cx="8543925" cy="836712"/>
          </a:xfrm>
        </p:spPr>
        <p:txBody>
          <a:bodyPr/>
          <a:lstStyle>
            <a:lvl1pPr>
              <a:defRPr>
                <a:solidFill>
                  <a:srgbClr val="FFC000"/>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B94EC4D-78B2-41D4-AE60-B7B07A2C4C7B}" type="datetime1">
              <a:rPr lang="en-ZA" smtClean="0">
                <a:solidFill>
                  <a:prstClr val="black">
                    <a:tint val="75000"/>
                  </a:prstClr>
                </a:solidFill>
              </a:rPr>
              <a:t>2024/08/28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9B8EA52-9838-4EA6-B09A-1D4196F719E5}" type="slidenum">
              <a:rPr lang="en-ZA" smtClean="0"/>
              <a:pPr>
                <a:defRPr/>
              </a:pPr>
              <a:t>‹#›</a:t>
            </a:fld>
            <a:endParaRPr lang="en-ZA" dirty="0"/>
          </a:p>
        </p:txBody>
      </p:sp>
    </p:spTree>
    <p:extLst>
      <p:ext uri="{BB962C8B-B14F-4D97-AF65-F5344CB8AC3E}">
        <p14:creationId xmlns:p14="http://schemas.microsoft.com/office/powerpoint/2010/main" val="128668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ECF5F9-B6A5-4CCC-AE8E-11C4226D576A}" type="datetime1">
              <a:rPr lang="en-ZA" smtClean="0">
                <a:solidFill>
                  <a:prstClr val="black">
                    <a:tint val="75000"/>
                  </a:prstClr>
                </a:solidFill>
              </a:rPr>
              <a:t>2024/08/28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8C6FDD8-10DA-46DD-91D7-36D5A08D2C46}" type="slidenum">
              <a:rPr lang="en-ZA" smtClean="0"/>
              <a:pPr>
                <a:defRPr/>
              </a:pPr>
              <a:t>‹#›</a:t>
            </a:fld>
            <a:endParaRPr lang="en-ZA" dirty="0"/>
          </a:p>
        </p:txBody>
      </p:sp>
    </p:spTree>
    <p:extLst>
      <p:ext uri="{BB962C8B-B14F-4D97-AF65-F5344CB8AC3E}">
        <p14:creationId xmlns:p14="http://schemas.microsoft.com/office/powerpoint/2010/main" val="409630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1"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6E74612-6E34-44F3-823A-2FC416541435}" type="datetime1">
              <a:rPr lang="en-ZA" smtClean="0">
                <a:solidFill>
                  <a:prstClr val="black">
                    <a:tint val="75000"/>
                  </a:prstClr>
                </a:solidFill>
              </a:rPr>
              <a:t>2024/08/28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49CB0ED-50CA-47B4-822F-493172E6CB6D}" type="slidenum">
              <a:rPr lang="en-ZA" smtClean="0"/>
              <a:pPr>
                <a:defRPr/>
              </a:pPr>
              <a:t>‹#›</a:t>
            </a:fld>
            <a:endParaRPr lang="en-ZA" dirty="0"/>
          </a:p>
        </p:txBody>
      </p:sp>
    </p:spTree>
    <p:extLst>
      <p:ext uri="{BB962C8B-B14F-4D97-AF65-F5344CB8AC3E}">
        <p14:creationId xmlns:p14="http://schemas.microsoft.com/office/powerpoint/2010/main" val="328051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1"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D0707A1-F6CD-4B2F-8D1E-04622BEE8D42}" type="datetime1">
              <a:rPr lang="en-ZA" smtClean="0">
                <a:solidFill>
                  <a:prstClr val="black">
                    <a:tint val="75000"/>
                  </a:prstClr>
                </a:solidFill>
              </a:rPr>
              <a:t>2024/08/28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64ABEEE-B57C-4136-9144-77D5C110D8EB}" type="slidenum">
              <a:rPr lang="en-ZA" smtClean="0"/>
              <a:pPr>
                <a:defRPr/>
              </a:pPr>
              <a:t>‹#›</a:t>
            </a:fld>
            <a:endParaRPr lang="en-ZA" dirty="0"/>
          </a:p>
        </p:txBody>
      </p:sp>
    </p:spTree>
    <p:extLst>
      <p:ext uri="{BB962C8B-B14F-4D97-AF65-F5344CB8AC3E}">
        <p14:creationId xmlns:p14="http://schemas.microsoft.com/office/powerpoint/2010/main" val="12396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
            <a:ext cx="8543925" cy="836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052737"/>
            <a:ext cx="8543925" cy="5124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A4CA0F8-1C7A-42F9-B6D5-6ACD3A1018C2}" type="datetime1">
              <a:rPr lang="en-ZA" smtClean="0">
                <a:solidFill>
                  <a:prstClr val="black">
                    <a:tint val="75000"/>
                  </a:prstClr>
                </a:solidFill>
              </a:rPr>
              <a:pPr>
                <a:defRPr/>
              </a:pPr>
              <a:t>2024/08/28</a:t>
            </a:fld>
            <a:endParaRPr lang="en-ZA" dirty="0">
              <a:solidFill>
                <a:prstClr val="black">
                  <a:tint val="75000"/>
                </a:prstClr>
              </a:solidFill>
            </a:endParaRPr>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AED0C8-7FFA-4B0B-AF70-17F8EB626278}"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val="263874316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hdr="0" ftr="0" dt="0"/>
  <p:txStyles>
    <p:titleStyle>
      <a:lvl1pPr algn="ctr" defTabSz="914400" rtl="0" eaLnBrk="1" latinLnBrk="0" hangingPunct="1">
        <a:lnSpc>
          <a:spcPct val="90000"/>
        </a:lnSpc>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1" y="-4503"/>
            <a:ext cx="9906000" cy="7132320"/>
          </a:xfrm>
          <a:prstGeom prst="rect">
            <a:avLst/>
          </a:prstGeom>
        </p:spPr>
      </p:pic>
      <p:sp>
        <p:nvSpPr>
          <p:cNvPr id="5" name="Title 4"/>
          <p:cNvSpPr>
            <a:spLocks noGrp="1"/>
          </p:cNvSpPr>
          <p:nvPr>
            <p:ph type="ctrTitle"/>
          </p:nvPr>
        </p:nvSpPr>
        <p:spPr>
          <a:xfrm>
            <a:off x="56456" y="2780928"/>
            <a:ext cx="4752528" cy="2232248"/>
          </a:xfrm>
          <a:solidFill>
            <a:schemeClr val="bg1"/>
          </a:solidFill>
        </p:spPr>
        <p:txBody>
          <a:bodyPr>
            <a:noAutofit/>
          </a:bodyPr>
          <a:lstStyle/>
          <a:p>
            <a:pPr>
              <a:lnSpc>
                <a:spcPct val="107000"/>
              </a:lnSpc>
            </a:pP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br>
              <a:rPr lang="en-ZA" sz="2200" b="1" dirty="0">
                <a:solidFill>
                  <a:schemeClr val="accent2">
                    <a:lumMod val="50000"/>
                  </a:schemeClr>
                </a:solidFill>
                <a:latin typeface="Arial" panose="020B0604020202020204" pitchFamily="34" charset="0"/>
                <a:ea typeface="+mn-ea"/>
                <a:cs typeface="Arial" panose="020B0604020202020204" pitchFamily="34" charset="0"/>
              </a:rPr>
            </a:br>
            <a:r>
              <a:rPr lang="en-ZA" sz="2200" b="1" dirty="0">
                <a:solidFill>
                  <a:schemeClr val="accent2">
                    <a:lumMod val="50000"/>
                  </a:schemeClr>
                </a:solidFill>
                <a:latin typeface="Arial" panose="020B0604020202020204" pitchFamily="34" charset="0"/>
                <a:ea typeface="+mn-ea"/>
                <a:cs typeface="Arial" panose="020B0604020202020204" pitchFamily="34" charset="0"/>
              </a:rPr>
              <a:t> </a:t>
            </a:r>
            <a:br>
              <a:rPr lang="en-ZA" sz="2200" b="1" dirty="0">
                <a:solidFill>
                  <a:schemeClr val="accent2">
                    <a:lumMod val="50000"/>
                  </a:schemeClr>
                </a:solidFill>
                <a:latin typeface="Arial" panose="020B0604020202020204" pitchFamily="34" charset="0"/>
                <a:ea typeface="+mn-ea"/>
                <a:cs typeface="Arial" panose="020B0604020202020204" pitchFamily="34" charset="0"/>
              </a:rPr>
            </a:br>
            <a:br>
              <a:rPr lang="en-ZA" sz="2200" b="1" dirty="0">
                <a:solidFill>
                  <a:schemeClr val="accent2">
                    <a:lumMod val="50000"/>
                  </a:schemeClr>
                </a:solidFill>
                <a:latin typeface="Arial" panose="020B0604020202020204" pitchFamily="34" charset="0"/>
                <a:ea typeface="+mn-ea"/>
                <a:cs typeface="Arial" panose="020B0604020202020204" pitchFamily="34" charset="0"/>
              </a:rPr>
            </a:br>
            <a:r>
              <a:rPr lang="en-ZA" sz="3600" b="1" dirty="0">
                <a:solidFill>
                  <a:schemeClr val="accent2">
                    <a:lumMod val="50000"/>
                  </a:schemeClr>
                </a:solidFill>
                <a:latin typeface="Arial" panose="020B0604020202020204" pitchFamily="34" charset="0"/>
                <a:ea typeface="+mn-ea"/>
                <a:cs typeface="Arial" panose="020B0604020202020204" pitchFamily="34" charset="0"/>
              </a:rPr>
              <a:t>2024/25 ANNUAL PERFORMANCE PLAN (APP)</a:t>
            </a:r>
            <a:br>
              <a:rPr lang="en-ZA" sz="3600" b="1" dirty="0">
                <a:solidFill>
                  <a:schemeClr val="accent2">
                    <a:lumMod val="50000"/>
                  </a:schemeClr>
                </a:solidFill>
                <a:latin typeface="Arial" panose="020B0604020202020204" pitchFamily="34" charset="0"/>
                <a:ea typeface="+mn-ea"/>
                <a:cs typeface="Arial" panose="020B0604020202020204" pitchFamily="34" charset="0"/>
              </a:rPr>
            </a:br>
            <a:endParaRPr lang="en-ZA" sz="2200" b="1" dirty="0">
              <a:solidFill>
                <a:schemeClr val="accent2">
                  <a:lumMod val="50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527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895477-F18D-96B4-E5C1-75A51FE2A7B0}"/>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E3EB257-7C5D-AF3A-1596-FB02CAF38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B7E381FD-3B0D-2A06-5FBD-41F86961E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8571AD84-03A6-67F2-2270-C55E5E6EE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6B93EB4-D7D7-36BD-6792-BFCA99256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C87B6FB-FAED-A354-45D8-1CC010A8B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B54486-E688-8B03-80FC-DB1185047BF2}"/>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a:r>
              <a:rPr lang="en-US" sz="2500" b="1" kern="1200" dirty="0">
                <a:solidFill>
                  <a:srgbClr val="FFFFFF"/>
                </a:solidFill>
                <a:effectLst>
                  <a:outerShdw blurRad="38100" dist="38100" dir="2700000" algn="tl">
                    <a:srgbClr val="000000">
                      <a:alpha val="43137"/>
                    </a:srgbClr>
                  </a:outerShdw>
                </a:effectLst>
                <a:latin typeface="+mj-lt"/>
                <a:ea typeface="+mj-ea"/>
                <a:cs typeface="+mj-cs"/>
              </a:rPr>
              <a:t>MEASURING OUR PERFORMANCE</a:t>
            </a:r>
            <a:br>
              <a:rPr lang="en-US" altLang="en-US" sz="3600" b="1" kern="1200" dirty="0">
                <a:solidFill>
                  <a:srgbClr val="FFFFFF"/>
                </a:solidFill>
                <a:effectLst>
                  <a:outerShdw blurRad="38100" dist="38100" dir="2700000" algn="tl">
                    <a:srgbClr val="000000">
                      <a:alpha val="43137"/>
                    </a:srgbClr>
                  </a:outerShdw>
                </a:effectLst>
                <a:latin typeface="+mj-lt"/>
                <a:ea typeface="+mj-ea"/>
                <a:cs typeface="+mj-cs"/>
              </a:rPr>
            </a:br>
            <a:endParaRPr lang="en-US" sz="3600"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5" name="Picture 4">
            <a:extLst>
              <a:ext uri="{FF2B5EF4-FFF2-40B4-BE49-F238E27FC236}">
                <a16:creationId xmlns:a16="http://schemas.microsoft.com/office/drawing/2014/main" id="{B66BA522-FEE9-78C1-05A5-59781EBED3ED}"/>
              </a:ext>
            </a:extLst>
          </p:cNvPr>
          <p:cNvPicPr>
            <a:picLocks noChangeAspect="1"/>
          </p:cNvPicPr>
          <p:nvPr/>
        </p:nvPicPr>
        <p:blipFill rotWithShape="1">
          <a:blip r:embed="rId2"/>
          <a:srcRect r="1441" b="37800"/>
          <a:stretch/>
        </p:blipFill>
        <p:spPr>
          <a:xfrm>
            <a:off x="3281366" y="-17821"/>
            <a:ext cx="6592438" cy="6687181"/>
          </a:xfrm>
          <a:prstGeom prst="rect">
            <a:avLst/>
          </a:prstGeom>
        </p:spPr>
      </p:pic>
      <p:sp>
        <p:nvSpPr>
          <p:cNvPr id="4" name="Slide Number Placeholder 3">
            <a:extLst>
              <a:ext uri="{FF2B5EF4-FFF2-40B4-BE49-F238E27FC236}">
                <a16:creationId xmlns:a16="http://schemas.microsoft.com/office/drawing/2014/main" id="{93F2F14B-7A73-4E43-6511-CF6E54F1F9E6}"/>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669681-C5C1-40EE-A84D-7884903A76EE}"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6510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87144"/>
            <a:ext cx="9361040" cy="78604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US" sz="2900" b="1" dirty="0">
                <a:solidFill>
                  <a:schemeClr val="bg1"/>
                </a:solidFill>
                <a:latin typeface="Arial" panose="020B0604020202020204" pitchFamily="34" charset="0"/>
                <a:ea typeface="+mn-ea"/>
                <a:cs typeface="Arial" panose="020B0604020202020204" pitchFamily="34" charset="0"/>
              </a:rPr>
            </a:br>
            <a:br>
              <a:rPr lang="en-US"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APP Deliverables For 2024/2025</a:t>
            </a:r>
            <a:br>
              <a:rPr lang="en-ZA" sz="2900" b="1" dirty="0">
                <a:solidFill>
                  <a:schemeClr val="bg1"/>
                </a:solidFill>
                <a:latin typeface="Arial" panose="020B0604020202020204" pitchFamily="34" charset="0"/>
                <a:ea typeface="+mn-ea"/>
                <a:cs typeface="Arial" panose="020B0604020202020204" pitchFamily="34" charset="0"/>
              </a:rPr>
            </a:br>
            <a:br>
              <a:rPr lang="en-ZA" sz="2900" b="1" dirty="0">
                <a:solidFill>
                  <a:schemeClr val="bg1"/>
                </a:solidFill>
                <a:latin typeface="Arial" panose="020B0604020202020204" pitchFamily="34" charset="0"/>
                <a:ea typeface="+mn-ea"/>
                <a:cs typeface="Arial" panose="020B0604020202020204" pitchFamily="34" charset="0"/>
              </a:rPr>
            </a:br>
            <a:endParaRPr lang="en-ZA" sz="2900" b="1" dirty="0">
              <a:solidFill>
                <a:schemeClr val="bg1"/>
              </a:solidFill>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6972998"/>
              </p:ext>
            </p:extLst>
          </p:nvPr>
        </p:nvGraphicFramePr>
        <p:xfrm>
          <a:off x="272481" y="1179323"/>
          <a:ext cx="9361039" cy="5336021"/>
        </p:xfrm>
        <a:graphic>
          <a:graphicData uri="http://schemas.openxmlformats.org/drawingml/2006/table">
            <a:tbl>
              <a:tblPr firstRow="1" bandRow="1">
                <a:tableStyleId>{5DA37D80-6434-44D0-A028-1B22A696006F}</a:tableStyleId>
              </a:tblPr>
              <a:tblGrid>
                <a:gridCol w="3888432">
                  <a:extLst>
                    <a:ext uri="{9D8B030D-6E8A-4147-A177-3AD203B41FA5}">
                      <a16:colId xmlns:a16="http://schemas.microsoft.com/office/drawing/2014/main" val="2631914127"/>
                    </a:ext>
                  </a:extLst>
                </a:gridCol>
                <a:gridCol w="1591201">
                  <a:extLst>
                    <a:ext uri="{9D8B030D-6E8A-4147-A177-3AD203B41FA5}">
                      <a16:colId xmlns:a16="http://schemas.microsoft.com/office/drawing/2014/main" val="2958593722"/>
                    </a:ext>
                  </a:extLst>
                </a:gridCol>
                <a:gridCol w="2153215">
                  <a:extLst>
                    <a:ext uri="{9D8B030D-6E8A-4147-A177-3AD203B41FA5}">
                      <a16:colId xmlns:a16="http://schemas.microsoft.com/office/drawing/2014/main" val="2163444076"/>
                    </a:ext>
                  </a:extLst>
                </a:gridCol>
                <a:gridCol w="1728191">
                  <a:extLst>
                    <a:ext uri="{9D8B030D-6E8A-4147-A177-3AD203B41FA5}">
                      <a16:colId xmlns:a16="http://schemas.microsoft.com/office/drawing/2014/main" val="3342420007"/>
                    </a:ext>
                  </a:extLst>
                </a:gridCol>
              </a:tblGrid>
              <a:tr h="654063">
                <a:tc>
                  <a:txBody>
                    <a:bodyPr/>
                    <a:lstStyle/>
                    <a:p>
                      <a:pPr algn="l">
                        <a:lnSpc>
                          <a:spcPct val="150000"/>
                        </a:lnSpc>
                        <a:spcAft>
                          <a:spcPts val="0"/>
                        </a:spcAft>
                        <a:tabLst>
                          <a:tab pos="2743200" algn="l"/>
                        </a:tabLst>
                      </a:pPr>
                      <a:r>
                        <a:rPr lang="en-US" sz="1500" dirty="0">
                          <a:solidFill>
                            <a:schemeClr val="tx1"/>
                          </a:solidFill>
                          <a:effectLst/>
                          <a:latin typeface="Arial" panose="020B0604020202020204" pitchFamily="34" charset="0"/>
                          <a:cs typeface="Arial" panose="020B0604020202020204" pitchFamily="34" charset="0"/>
                        </a:rPr>
                        <a:t>MTSF Priority </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50000"/>
                        </a:lnSpc>
                        <a:spcAft>
                          <a:spcPts val="0"/>
                        </a:spcAft>
                        <a:tabLst>
                          <a:tab pos="2743200" algn="l"/>
                        </a:tabLst>
                      </a:pPr>
                      <a:r>
                        <a:rPr lang="en-US" sz="1500" dirty="0">
                          <a:solidFill>
                            <a:schemeClr val="tx1"/>
                          </a:solidFill>
                          <a:effectLst/>
                          <a:latin typeface="Arial" panose="020B0604020202020204" pitchFamily="34" charset="0"/>
                          <a:cs typeface="Arial" panose="020B0604020202020204" pitchFamily="34" charset="0"/>
                        </a:rPr>
                        <a:t>Total number of</a:t>
                      </a:r>
                      <a:r>
                        <a:rPr lang="en-US" sz="1500" baseline="0" dirty="0">
                          <a:solidFill>
                            <a:schemeClr val="tx1"/>
                          </a:solidFill>
                          <a:effectLst/>
                          <a:latin typeface="Arial" panose="020B0604020202020204" pitchFamily="34" charset="0"/>
                          <a:cs typeface="Arial" panose="020B0604020202020204" pitchFamily="34" charset="0"/>
                        </a:rPr>
                        <a:t> I</a:t>
                      </a:r>
                      <a:r>
                        <a:rPr lang="en-US" sz="1500" dirty="0">
                          <a:solidFill>
                            <a:schemeClr val="tx1"/>
                          </a:solidFill>
                          <a:effectLst/>
                          <a:latin typeface="Arial" panose="020B0604020202020204" pitchFamily="34" charset="0"/>
                          <a:cs typeface="Arial" panose="020B0604020202020204" pitchFamily="34" charset="0"/>
                        </a:rPr>
                        <a:t>ndicators</a:t>
                      </a:r>
                      <a:r>
                        <a:rPr lang="en-US" sz="1500" baseline="0" dirty="0">
                          <a:solidFill>
                            <a:schemeClr val="tx1"/>
                          </a:solidFill>
                          <a:effectLst/>
                          <a:latin typeface="Arial" panose="020B0604020202020204" pitchFamily="34" charset="0"/>
                          <a:cs typeface="Arial" panose="020B0604020202020204" pitchFamily="34" charset="0"/>
                        </a:rPr>
                        <a:t> </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50000"/>
                        </a:lnSpc>
                        <a:spcAft>
                          <a:spcPts val="0"/>
                        </a:spcAft>
                        <a:tabLst>
                          <a:tab pos="2743200" algn="l"/>
                        </a:tabLst>
                      </a:pPr>
                      <a:r>
                        <a:rPr lang="en-US" sz="1500" dirty="0">
                          <a:solidFill>
                            <a:schemeClr val="tx1"/>
                          </a:solidFill>
                          <a:effectLst/>
                          <a:latin typeface="Arial" panose="020B0604020202020204" pitchFamily="34" charset="0"/>
                          <a:cs typeface="Arial" panose="020B0604020202020204" pitchFamily="34" charset="0"/>
                        </a:rPr>
                        <a:t>Sector and compulsory Indicators </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50000"/>
                        </a:lnSpc>
                        <a:spcAft>
                          <a:spcPts val="0"/>
                        </a:spcAft>
                        <a:tabLst>
                          <a:tab pos="2743200" algn="l"/>
                        </a:tabLst>
                      </a:pPr>
                      <a:r>
                        <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Province specific indicators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705548971"/>
                  </a:ext>
                </a:extLst>
              </a:tr>
              <a:tr h="448653">
                <a:tc>
                  <a:txBody>
                    <a:bodyPr/>
                    <a:lstStyle/>
                    <a:p>
                      <a:pPr>
                        <a:lnSpc>
                          <a:spcPct val="100000"/>
                        </a:lnSpc>
                        <a:spcAft>
                          <a:spcPts val="0"/>
                        </a:spcAft>
                      </a:pPr>
                      <a:r>
                        <a:rPr lang="en-ZA" sz="1500" b="0" dirty="0">
                          <a:solidFill>
                            <a:schemeClr val="tx1"/>
                          </a:solidFill>
                          <a:latin typeface="Arial" panose="020B0604020202020204" pitchFamily="34" charset="0"/>
                          <a:cs typeface="Arial" panose="020B0604020202020204" pitchFamily="34" charset="0"/>
                        </a:rPr>
                        <a:t>Programme 1: Administration </a:t>
                      </a:r>
                      <a:endParaRPr lang="en-ZA"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08</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07</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4836803"/>
                  </a:ext>
                </a:extLst>
              </a:tr>
              <a:tr h="513304">
                <a:tc>
                  <a:txBody>
                    <a:bodyPr/>
                    <a:lstStyle/>
                    <a:p>
                      <a:pPr>
                        <a:lnSpc>
                          <a:spcPct val="100000"/>
                        </a:lnSpc>
                        <a:spcAft>
                          <a:spcPts val="0"/>
                        </a:spcAft>
                      </a:pPr>
                      <a:r>
                        <a:rPr lang="en-ZA" sz="1500" b="0" kern="1200" dirty="0">
                          <a:solidFill>
                            <a:schemeClr val="tx1"/>
                          </a:solidFill>
                          <a:latin typeface="Arial" panose="020B0604020202020204" pitchFamily="34" charset="0"/>
                          <a:cs typeface="Arial" panose="020B0604020202020204" pitchFamily="34" charset="0"/>
                        </a:rPr>
                        <a:t>Programme 2: Sustainable Resource Use  and Management </a:t>
                      </a:r>
                      <a:endParaRPr lang="en-ZA" sz="15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09</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08</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3321293"/>
                  </a:ext>
                </a:extLst>
              </a:tr>
              <a:tr h="551085">
                <a:tc>
                  <a:txBody>
                    <a:bodyPr/>
                    <a:lstStyle/>
                    <a:p>
                      <a:pPr>
                        <a:lnSpc>
                          <a:spcPct val="100000"/>
                        </a:lnSpc>
                        <a:spcAft>
                          <a:spcPts val="0"/>
                        </a:spcAft>
                      </a:pPr>
                      <a:r>
                        <a:rPr lang="en-ZA" sz="1500" b="0" kern="1200" dirty="0">
                          <a:solidFill>
                            <a:schemeClr val="tx1"/>
                          </a:solidFill>
                          <a:latin typeface="Arial" panose="020B0604020202020204" pitchFamily="34" charset="0"/>
                          <a:cs typeface="Arial" panose="020B0604020202020204" pitchFamily="34" charset="0"/>
                        </a:rPr>
                        <a:t>Programme 3: </a:t>
                      </a:r>
                      <a:r>
                        <a:rPr lang="en-ZA" sz="1500" b="0" kern="1200" dirty="0">
                          <a:solidFill>
                            <a:schemeClr val="tx1"/>
                          </a:solidFill>
                          <a:effectLst/>
                          <a:latin typeface="Arial" panose="020B0604020202020204" pitchFamily="34" charset="0"/>
                          <a:cs typeface="Arial" panose="020B0604020202020204" pitchFamily="34" charset="0"/>
                        </a:rPr>
                        <a:t>Agricultural Producer Support &amp; Development </a:t>
                      </a:r>
                      <a:endParaRPr lang="en-ZA" sz="15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8285415"/>
                  </a:ext>
                </a:extLst>
              </a:tr>
              <a:tr h="39123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latin typeface="Arial" panose="020B0604020202020204" pitchFamily="34" charset="0"/>
                          <a:cs typeface="Arial" panose="020B0604020202020204" pitchFamily="34" charset="0"/>
                        </a:rPr>
                        <a:t>Programme 4: Veterinary Services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07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06</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2025287"/>
                  </a:ext>
                </a:extLst>
              </a:tr>
              <a:tr h="530541">
                <a:tc>
                  <a:txBody>
                    <a:bodyPr/>
                    <a:lstStyle/>
                    <a:p>
                      <a:pPr lvl="0">
                        <a:lnSpc>
                          <a:spcPct val="100000"/>
                        </a:lnSpc>
                      </a:pPr>
                      <a:r>
                        <a:rPr lang="en-ZA" sz="1500" b="0" kern="1200" dirty="0">
                          <a:solidFill>
                            <a:schemeClr val="tx1"/>
                          </a:solidFill>
                          <a:latin typeface="Arial" panose="020B0604020202020204" pitchFamily="34" charset="0"/>
                          <a:cs typeface="Arial" panose="020B0604020202020204" pitchFamily="34" charset="0"/>
                        </a:rPr>
                        <a:t>Programme 5: </a:t>
                      </a:r>
                      <a:r>
                        <a:rPr lang="en-ZA" sz="1500" b="0" u="none" strike="noStrike" kern="1200" baseline="0" dirty="0">
                          <a:solidFill>
                            <a:schemeClr val="tx1"/>
                          </a:solidFill>
                          <a:latin typeface="Arial" panose="020B0604020202020204" pitchFamily="34" charset="0"/>
                          <a:cs typeface="Arial" panose="020B0604020202020204" pitchFamily="34" charset="0"/>
                        </a:rPr>
                        <a:t>Research And Technology Development Services </a:t>
                      </a:r>
                      <a:endParaRPr lang="en-ZA" sz="15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10</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85456241"/>
                  </a:ext>
                </a:extLst>
              </a:tr>
              <a:tr h="5305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latin typeface="Arial" panose="020B0604020202020204" pitchFamily="34" charset="0"/>
                          <a:cs typeface="Arial" panose="020B0604020202020204" pitchFamily="34" charset="0"/>
                        </a:rPr>
                        <a:t>Programme 6: Agricultural Economics Services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06</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05</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17941402"/>
                  </a:ext>
                </a:extLst>
              </a:tr>
              <a:tr h="3232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effectLst/>
                          <a:latin typeface="Arial" panose="020B0604020202020204" pitchFamily="34" charset="0"/>
                          <a:cs typeface="Arial" panose="020B0604020202020204" pitchFamily="34" charset="0"/>
                        </a:rPr>
                        <a:t>Pro</a:t>
                      </a:r>
                      <a:r>
                        <a:rPr lang="en-ZA" sz="1500" b="0" kern="1200" dirty="0">
                          <a:solidFill>
                            <a:schemeClr val="tx1"/>
                          </a:solidFill>
                          <a:latin typeface="Arial" panose="020B0604020202020204" pitchFamily="34" charset="0"/>
                          <a:cs typeface="Arial" panose="020B0604020202020204" pitchFamily="34" charset="0"/>
                        </a:rPr>
                        <a:t>gramme 7: Rural Development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mn-ea"/>
                          <a:cs typeface="Arial" panose="020B0604020202020204" pitchFamily="34" charset="0"/>
                        </a:rPr>
                        <a:t>01</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07</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9568861"/>
                  </a:ext>
                </a:extLst>
              </a:tr>
              <a:tr h="530541">
                <a:tc>
                  <a:txBody>
                    <a:bodyPr/>
                    <a:lstStyle/>
                    <a:p>
                      <a:pPr>
                        <a:lnSpc>
                          <a:spcPct val="100000"/>
                        </a:lnSpc>
                        <a:spcAft>
                          <a:spcPts val="0"/>
                        </a:spcAft>
                      </a:pPr>
                      <a:r>
                        <a:rPr lang="en-ZA" sz="1500" b="0" kern="1200" dirty="0">
                          <a:solidFill>
                            <a:schemeClr val="tx1"/>
                          </a:solidFill>
                          <a:effectLst/>
                          <a:latin typeface="Arial" panose="020B0604020202020204" pitchFamily="34" charset="0"/>
                          <a:cs typeface="Arial" panose="020B0604020202020204" pitchFamily="34" charset="0"/>
                        </a:rPr>
                        <a:t>Pro</a:t>
                      </a:r>
                      <a:r>
                        <a:rPr lang="en-ZA" sz="1500" b="0" kern="1200" dirty="0">
                          <a:solidFill>
                            <a:schemeClr val="tx1"/>
                          </a:solidFill>
                          <a:latin typeface="Arial" panose="020B0604020202020204" pitchFamily="34" charset="0"/>
                          <a:cs typeface="Arial" panose="020B0604020202020204" pitchFamily="34" charset="0"/>
                        </a:rPr>
                        <a:t>gramme 8: Environment and Nature Conservation </a:t>
                      </a:r>
                      <a:endParaRPr lang="en-ZA" sz="1500" b="0" kern="1200" dirty="0">
                        <a:solidFill>
                          <a:schemeClr val="tx1"/>
                        </a:solidFill>
                        <a:latin typeface="Arial" panose="020B0604020202020204" pitchFamily="34" charset="0"/>
                        <a:ea typeface="+mn-ea"/>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0"/>
                        </a:spcAft>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5878124"/>
                  </a:ext>
                </a:extLst>
              </a:tr>
              <a:tr h="530541">
                <a:tc>
                  <a:txBody>
                    <a:bodyPr/>
                    <a:lstStyle/>
                    <a:p>
                      <a:pPr>
                        <a:lnSpc>
                          <a:spcPct val="100000"/>
                        </a:lnSpc>
                        <a:spcAft>
                          <a:spcPts val="0"/>
                        </a:spcAft>
                      </a:pPr>
                      <a:r>
                        <a:rPr lang="en-ZA" sz="1500" b="1" dirty="0">
                          <a:effectLst/>
                          <a:latin typeface="Arial" panose="020B0604020202020204" pitchFamily="34" charset="0"/>
                          <a:cs typeface="Arial" panose="020B0604020202020204" pitchFamily="34" charset="0"/>
                        </a:rPr>
                        <a:t>TOTAL </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23161076"/>
                  </a:ext>
                </a:extLst>
              </a:tr>
            </a:tbl>
          </a:graphicData>
        </a:graphic>
      </p:graphicFrame>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11</a:t>
            </a:fld>
            <a:endParaRPr lang="en-ZA" dirty="0"/>
          </a:p>
        </p:txBody>
      </p:sp>
    </p:spTree>
    <p:extLst>
      <p:ext uri="{BB962C8B-B14F-4D97-AF65-F5344CB8AC3E}">
        <p14:creationId xmlns:p14="http://schemas.microsoft.com/office/powerpoint/2010/main" val="276076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8D7A74-05DA-1735-F64E-E87F9BB3835F}"/>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1C4C9F0-1B4B-71D9-4FD1-80EDFF374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C705BF4-255B-63CE-CEDF-BB9002F5ED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1DC198D-DB50-198C-1C76-AF7111F7D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E7AA1902-E3E7-9175-64E9-9D832F5DF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93F8179-E0EF-3676-F8C8-F452F8717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FD3809-0939-7574-7661-E56987A4ABFA}"/>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a:r>
              <a:rPr lang="en-US" sz="2400" b="1" kern="1200" dirty="0">
                <a:solidFill>
                  <a:srgbClr val="FFFFFF"/>
                </a:solidFill>
                <a:latin typeface="+mj-lt"/>
                <a:ea typeface="+mj-ea"/>
                <a:cs typeface="+mj-cs"/>
              </a:rPr>
              <a:t>Programme1: </a:t>
            </a:r>
            <a:br>
              <a:rPr lang="en-US" sz="2400" b="1" kern="1200" dirty="0">
                <a:solidFill>
                  <a:srgbClr val="FFFFFF"/>
                </a:solidFill>
                <a:latin typeface="+mj-lt"/>
                <a:ea typeface="+mj-ea"/>
                <a:cs typeface="+mj-cs"/>
              </a:rPr>
            </a:b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Administration </a:t>
            </a:r>
            <a:br>
              <a:rPr lang="en-US" altLang="en-US" sz="3600" b="1" kern="1200" dirty="0">
                <a:solidFill>
                  <a:srgbClr val="FFFFFF"/>
                </a:solidFill>
                <a:effectLst>
                  <a:outerShdw blurRad="38100" dist="38100" dir="2700000" algn="tl">
                    <a:srgbClr val="000000">
                      <a:alpha val="43137"/>
                    </a:srgbClr>
                  </a:outerShdw>
                </a:effectLst>
                <a:latin typeface="+mj-lt"/>
                <a:ea typeface="+mj-ea"/>
                <a:cs typeface="+mj-cs"/>
              </a:rPr>
            </a:br>
            <a:endParaRPr lang="en-US" sz="3600"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5" name="Picture 4">
            <a:extLst>
              <a:ext uri="{FF2B5EF4-FFF2-40B4-BE49-F238E27FC236}">
                <a16:creationId xmlns:a16="http://schemas.microsoft.com/office/drawing/2014/main" id="{CA14B193-A4A0-D7BB-BB27-2DDD9F55BA48}"/>
              </a:ext>
            </a:extLst>
          </p:cNvPr>
          <p:cNvPicPr>
            <a:picLocks noChangeAspect="1"/>
          </p:cNvPicPr>
          <p:nvPr/>
        </p:nvPicPr>
        <p:blipFill rotWithShape="1">
          <a:blip r:embed="rId2"/>
          <a:srcRect r="1441" b="37800"/>
          <a:stretch/>
        </p:blipFill>
        <p:spPr>
          <a:xfrm>
            <a:off x="3281366" y="-17821"/>
            <a:ext cx="6592438" cy="6687181"/>
          </a:xfrm>
          <a:prstGeom prst="rect">
            <a:avLst/>
          </a:prstGeom>
        </p:spPr>
      </p:pic>
      <p:sp>
        <p:nvSpPr>
          <p:cNvPr id="4" name="Slide Number Placeholder 3">
            <a:extLst>
              <a:ext uri="{FF2B5EF4-FFF2-40B4-BE49-F238E27FC236}">
                <a16:creationId xmlns:a16="http://schemas.microsoft.com/office/drawing/2014/main" id="{888422B6-F0C3-7A2F-8F06-59FA573842EB}"/>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669681-C5C1-40EE-A84D-7884903A76EE}"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8313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68455"/>
            <a:ext cx="9649071" cy="712881"/>
          </a:xfrm>
          <a:solidFill>
            <a:schemeClr val="accent1">
              <a:lumMod val="50000"/>
            </a:schemeClr>
          </a:solidFill>
          <a:ln>
            <a:solidFill>
              <a:schemeClr val="tx1"/>
            </a:solidFill>
          </a:ln>
        </p:spPr>
        <p:txBody>
          <a:bodyPr vert="horz" lIns="91440" tIns="45720" rIns="91440" bIns="45720" rtlCol="0" anchor="ctr">
            <a:normAutofit/>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Programme1: Administration </a:t>
            </a:r>
          </a:p>
        </p:txBody>
      </p:sp>
      <p:sp>
        <p:nvSpPr>
          <p:cNvPr id="3" name="Content Placeholder 2"/>
          <p:cNvSpPr>
            <a:spLocks noGrp="1"/>
          </p:cNvSpPr>
          <p:nvPr>
            <p:ph idx="1"/>
          </p:nvPr>
        </p:nvSpPr>
        <p:spPr>
          <a:xfrm>
            <a:off x="272480" y="881337"/>
            <a:ext cx="9361040" cy="5295628"/>
          </a:xfrm>
        </p:spPr>
        <p:txBody>
          <a:bodyPr>
            <a:normAutofit/>
          </a:bodyPr>
          <a:lstStyle/>
          <a:p>
            <a:pPr marL="0" indent="0" algn="just">
              <a:lnSpc>
                <a:spcPct val="150000"/>
              </a:lnSpc>
              <a:spcAft>
                <a:spcPts val="1200"/>
              </a:spcAft>
              <a:buNone/>
            </a:pPr>
            <a:r>
              <a:rPr lang="en-ZA" sz="1700" dirty="0">
                <a:latin typeface="Arial" panose="020B0604020202020204" pitchFamily="34" charset="0"/>
                <a:ea typeface="Calibri" panose="020F0502020204030204" pitchFamily="34" charset="0"/>
                <a:cs typeface="Times New Roman" panose="02020603050405020304" pitchFamily="18" charset="0"/>
              </a:rPr>
              <a:t>The </a:t>
            </a:r>
            <a:r>
              <a:rPr lang="en-US" sz="1700" dirty="0">
                <a:latin typeface="Arial" panose="020B0604020202020204" pitchFamily="34" charset="0"/>
                <a:ea typeface="Calibri" panose="020F0502020204030204" pitchFamily="34" charset="0"/>
                <a:cs typeface="Times New Roman" panose="02020603050405020304" pitchFamily="18" charset="0"/>
              </a:rPr>
              <a:t>purpose</a:t>
            </a:r>
            <a:r>
              <a:rPr lang="en-ZA" sz="1700" dirty="0">
                <a:latin typeface="Arial" panose="020B0604020202020204" pitchFamily="34" charset="0"/>
                <a:ea typeface="Calibri" panose="020F0502020204030204" pitchFamily="34" charset="0"/>
                <a:cs typeface="Times New Roman" panose="02020603050405020304" pitchFamily="18" charset="0"/>
              </a:rPr>
              <a:t> of this programme is to manage and formulate policy directives and priorities and to ensure there is appropriate support service to all other programmes with regard to finance, human resources, personnel, information, communication technology and procurement that enables efficient rendering of core function.</a:t>
            </a:r>
          </a:p>
          <a:p>
            <a:pPr marL="0" indent="0" algn="just">
              <a:lnSpc>
                <a:spcPct val="150000"/>
              </a:lnSpc>
              <a:spcAft>
                <a:spcPts val="1200"/>
              </a:spcAft>
              <a:buNone/>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13</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779898366"/>
              </p:ext>
            </p:extLst>
          </p:nvPr>
        </p:nvGraphicFramePr>
        <p:xfrm>
          <a:off x="272480" y="2484218"/>
          <a:ext cx="9433048" cy="3782441"/>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718627125"/>
                    </a:ext>
                  </a:extLst>
                </a:gridCol>
                <a:gridCol w="6552728">
                  <a:extLst>
                    <a:ext uri="{9D8B030D-6E8A-4147-A177-3AD203B41FA5}">
                      <a16:colId xmlns:a16="http://schemas.microsoft.com/office/drawing/2014/main" val="3896341314"/>
                    </a:ext>
                  </a:extLst>
                </a:gridCol>
              </a:tblGrid>
              <a:tr h="324858">
                <a:tc>
                  <a:txBody>
                    <a:bodyPr/>
                    <a:lstStyle/>
                    <a:p>
                      <a:r>
                        <a:rPr lang="en-ZA" sz="1650" dirty="0">
                          <a:solidFill>
                            <a:schemeClr val="tx1"/>
                          </a:solidFill>
                          <a:latin typeface="Arial" panose="020B0604020202020204" pitchFamily="34" charset="0"/>
                          <a:cs typeface="Arial" panose="020B0604020202020204" pitchFamily="34" charset="0"/>
                        </a:rPr>
                        <a:t>Sub-programmes </a:t>
                      </a:r>
                    </a:p>
                  </a:txBody>
                  <a:tcPr>
                    <a:solidFill>
                      <a:schemeClr val="accent2">
                        <a:lumMod val="60000"/>
                        <a:lumOff val="40000"/>
                      </a:schemeClr>
                    </a:solidFill>
                  </a:tcPr>
                </a:tc>
                <a:tc>
                  <a:txBody>
                    <a:bodyPr/>
                    <a:lstStyle/>
                    <a:p>
                      <a:r>
                        <a:rPr lang="en-ZA" sz="1650"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2630681340"/>
                  </a:ext>
                </a:extLst>
              </a:tr>
              <a:tr h="3195525">
                <a:tc>
                  <a:txBody>
                    <a:bodyPr/>
                    <a:lstStyle/>
                    <a:p>
                      <a:pPr marL="342900" indent="-342900" algn="just">
                        <a:lnSpc>
                          <a:spcPct val="150000"/>
                        </a:lnSpc>
                        <a:spcAft>
                          <a:spcPts val="0"/>
                        </a:spcAft>
                        <a:buFont typeface="Symbol" panose="05050102010706020507" pitchFamily="18" charset="2"/>
                        <a:buChar char=""/>
                      </a:pPr>
                      <a:r>
                        <a:rPr lang="en-ZA" sz="1650" dirty="0">
                          <a:latin typeface="Arial" panose="020B0604020202020204" pitchFamily="34" charset="0"/>
                          <a:cs typeface="Arial" panose="020B0604020202020204" pitchFamily="34" charset="0"/>
                        </a:rPr>
                        <a:t>Office of the MEC</a:t>
                      </a:r>
                    </a:p>
                    <a:p>
                      <a:pPr marL="342900" indent="-342900" algn="just">
                        <a:lnSpc>
                          <a:spcPct val="150000"/>
                        </a:lnSpc>
                        <a:spcAft>
                          <a:spcPts val="0"/>
                        </a:spcAft>
                        <a:buFont typeface="Symbol" panose="05050102010706020507" pitchFamily="18" charset="2"/>
                        <a:buChar char=""/>
                      </a:pPr>
                      <a:r>
                        <a:rPr lang="en-ZA" sz="1650" dirty="0">
                          <a:latin typeface="Arial" panose="020B0604020202020204" pitchFamily="34" charset="0"/>
                          <a:cs typeface="Arial" panose="020B0604020202020204" pitchFamily="34" charset="0"/>
                        </a:rPr>
                        <a:t>Senior Management</a:t>
                      </a:r>
                    </a:p>
                    <a:p>
                      <a:pPr marL="342900" indent="-342900" algn="just">
                        <a:lnSpc>
                          <a:spcPct val="150000"/>
                        </a:lnSpc>
                        <a:spcAft>
                          <a:spcPts val="0"/>
                        </a:spcAft>
                        <a:buFont typeface="Symbol" panose="05050102010706020507" pitchFamily="18" charset="2"/>
                        <a:buChar char=""/>
                      </a:pPr>
                      <a:r>
                        <a:rPr lang="en-ZA" sz="1650" dirty="0">
                          <a:latin typeface="Arial" panose="020B0604020202020204" pitchFamily="34" charset="0"/>
                          <a:cs typeface="Arial" panose="020B0604020202020204" pitchFamily="34" charset="0"/>
                        </a:rPr>
                        <a:t>Corporate Services</a:t>
                      </a:r>
                    </a:p>
                    <a:p>
                      <a:pPr marL="342900" indent="-342900" algn="just">
                        <a:lnSpc>
                          <a:spcPct val="150000"/>
                        </a:lnSpc>
                        <a:spcAft>
                          <a:spcPts val="0"/>
                        </a:spcAft>
                        <a:buFont typeface="Symbol" panose="05050102010706020507" pitchFamily="18" charset="2"/>
                        <a:buChar char=""/>
                      </a:pPr>
                      <a:r>
                        <a:rPr lang="en-ZA" sz="1650" dirty="0">
                          <a:latin typeface="Arial" panose="020B0604020202020204" pitchFamily="34" charset="0"/>
                          <a:cs typeface="Arial" panose="020B0604020202020204" pitchFamily="34" charset="0"/>
                        </a:rPr>
                        <a:t>Financial Management </a:t>
                      </a:r>
                    </a:p>
                    <a:p>
                      <a:pPr marL="342900" indent="-342900" algn="just">
                        <a:lnSpc>
                          <a:spcPct val="150000"/>
                        </a:lnSpc>
                        <a:spcAft>
                          <a:spcPts val="0"/>
                        </a:spcAft>
                        <a:buFont typeface="Symbol" panose="05050102010706020507" pitchFamily="18" charset="2"/>
                        <a:buChar char=""/>
                      </a:pPr>
                      <a:r>
                        <a:rPr lang="en-GB" sz="1650" dirty="0">
                          <a:latin typeface="Arial" panose="020B0604020202020204" pitchFamily="34" charset="0"/>
                          <a:cs typeface="Arial" panose="020B0604020202020204" pitchFamily="34" charset="0"/>
                        </a:rPr>
                        <a:t>Communication </a:t>
                      </a:r>
                      <a:endParaRPr lang="en-ZA" sz="165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650" dirty="0">
                          <a:latin typeface="Arial" panose="020B0604020202020204" pitchFamily="34" charset="0"/>
                          <a:cs typeface="Arial" panose="020B0604020202020204" pitchFamily="34" charset="0"/>
                        </a:rPr>
                        <a:t>To provide  policy directives to the department;</a:t>
                      </a:r>
                    </a:p>
                    <a:p>
                      <a:pPr marL="285750" indent="-285750">
                        <a:lnSpc>
                          <a:spcPct val="150000"/>
                        </a:lnSpc>
                        <a:buFont typeface="Arial" panose="020B0604020202020204" pitchFamily="34" charset="0"/>
                        <a:buChar char="•"/>
                      </a:pPr>
                      <a:r>
                        <a:rPr lang="en-ZA" sz="1650" dirty="0">
                          <a:latin typeface="Arial" panose="020B0604020202020204" pitchFamily="34" charset="0"/>
                          <a:cs typeface="Arial" panose="020B0604020202020204" pitchFamily="34" charset="0"/>
                        </a:rPr>
                        <a:t>Monitor</a:t>
                      </a:r>
                      <a:r>
                        <a:rPr lang="en-ZA" sz="1650" baseline="0" dirty="0">
                          <a:latin typeface="Arial" panose="020B0604020202020204" pitchFamily="34" charset="0"/>
                          <a:cs typeface="Arial" panose="020B0604020202020204" pitchFamily="34" charset="0"/>
                        </a:rPr>
                        <a:t> and report on departments performance on marginalise groups;</a:t>
                      </a:r>
                    </a:p>
                    <a:p>
                      <a:pPr marL="285750" indent="-285750">
                        <a:lnSpc>
                          <a:spcPct val="150000"/>
                        </a:lnSpc>
                        <a:buFont typeface="Arial" panose="020B0604020202020204" pitchFamily="34" charset="0"/>
                        <a:buChar char="•"/>
                      </a:pPr>
                      <a:r>
                        <a:rPr lang="en-ZA" sz="1650" baseline="0" dirty="0">
                          <a:latin typeface="Arial" panose="020B0604020202020204" pitchFamily="34" charset="0"/>
                          <a:cs typeface="Arial" panose="020B0604020202020204" pitchFamily="34" charset="0"/>
                        </a:rPr>
                        <a:t>Review of organizational structure in line with conditions set by DPSA;</a:t>
                      </a:r>
                    </a:p>
                    <a:p>
                      <a:pPr marL="285750" indent="-285750">
                        <a:lnSpc>
                          <a:spcPct val="150000"/>
                        </a:lnSpc>
                        <a:buFont typeface="Arial" panose="020B0604020202020204" pitchFamily="34" charset="0"/>
                        <a:buChar char="•"/>
                      </a:pPr>
                      <a:r>
                        <a:rPr lang="en-ZA" sz="1650" baseline="0" dirty="0">
                          <a:latin typeface="Arial" panose="020B0604020202020204" pitchFamily="34" charset="0"/>
                          <a:cs typeface="Arial" panose="020B0604020202020204" pitchFamily="34" charset="0"/>
                        </a:rPr>
                        <a:t>Performance information reports(financial and non-financial );</a:t>
                      </a:r>
                    </a:p>
                    <a:p>
                      <a:pPr marL="285750" indent="-285750">
                        <a:lnSpc>
                          <a:spcPct val="150000"/>
                        </a:lnSpc>
                        <a:buFont typeface="Arial" panose="020B0604020202020204" pitchFamily="34" charset="0"/>
                        <a:buChar char="•"/>
                      </a:pPr>
                      <a:r>
                        <a:rPr lang="en-ZA" sz="1650" baseline="0" dirty="0">
                          <a:latin typeface="Arial" panose="020B0604020202020204" pitchFamily="34" charset="0"/>
                          <a:cs typeface="Arial" panose="020B0604020202020204" pitchFamily="34" charset="0"/>
                        </a:rPr>
                        <a:t>Provision of legal advisory service;</a:t>
                      </a:r>
                    </a:p>
                    <a:p>
                      <a:pPr marL="285750" indent="-285750">
                        <a:lnSpc>
                          <a:spcPct val="150000"/>
                        </a:lnSpc>
                        <a:buFont typeface="Arial" panose="020B0604020202020204" pitchFamily="34" charset="0"/>
                        <a:buChar char="•"/>
                      </a:pPr>
                      <a:r>
                        <a:rPr lang="en-ZA" sz="1650" baseline="0" dirty="0">
                          <a:latin typeface="Arial" panose="020B0604020202020204" pitchFamily="34" charset="0"/>
                          <a:cs typeface="Arial" panose="020B0604020202020204" pitchFamily="34" charset="0"/>
                        </a:rPr>
                        <a:t>Human resource functions;</a:t>
                      </a:r>
                    </a:p>
                    <a:p>
                      <a:pPr marL="285750" indent="-285750">
                        <a:lnSpc>
                          <a:spcPct val="150000"/>
                        </a:lnSpc>
                        <a:buFont typeface="Arial" panose="020B0604020202020204" pitchFamily="34" charset="0"/>
                        <a:buChar char="•"/>
                      </a:pPr>
                      <a:r>
                        <a:rPr lang="en-ZA" sz="1650" baseline="0" dirty="0">
                          <a:latin typeface="Arial" panose="020B0604020202020204" pitchFamily="34" charset="0"/>
                          <a:cs typeface="Arial" panose="020B0604020202020204" pitchFamily="34" charset="0"/>
                        </a:rPr>
                        <a:t>Render communication and information technology support. </a:t>
                      </a:r>
                    </a:p>
                  </a:txBody>
                  <a:tcPr/>
                </a:tc>
                <a:extLst>
                  <a:ext uri="{0D108BD9-81ED-4DB2-BD59-A6C34878D82A}">
                    <a16:rowId xmlns:a16="http://schemas.microsoft.com/office/drawing/2014/main" val="1045382105"/>
                  </a:ext>
                </a:extLst>
              </a:tr>
            </a:tbl>
          </a:graphicData>
        </a:graphic>
      </p:graphicFrame>
    </p:spTree>
    <p:extLst>
      <p:ext uri="{BB962C8B-B14F-4D97-AF65-F5344CB8AC3E}">
        <p14:creationId xmlns:p14="http://schemas.microsoft.com/office/powerpoint/2010/main" val="33964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825431"/>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a:defRPr/>
            </a:pPr>
            <a:fld id="{7771E182-5483-4722-AD0B-684C3DC94A16}" type="slidenum">
              <a:rPr lang="en-ZA" smtClean="0"/>
              <a:pPr>
                <a:defRPr/>
              </a:pPr>
              <a:t>14</a:t>
            </a:fld>
            <a:endParaRPr lang="en-ZA" dirty="0"/>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2297859768"/>
              </p:ext>
            </p:extLst>
          </p:nvPr>
        </p:nvGraphicFramePr>
        <p:xfrm>
          <a:off x="136240" y="1063487"/>
          <a:ext cx="9633520" cy="5138100"/>
        </p:xfrm>
        <a:graphic>
          <a:graphicData uri="http://schemas.openxmlformats.org/drawingml/2006/table">
            <a:tbl>
              <a:tblPr firstRow="1" firstCol="1" bandRow="1">
                <a:tableStyleId>{5DA37D80-6434-44D0-A028-1B22A696006F}</a:tableStyleId>
              </a:tblPr>
              <a:tblGrid>
                <a:gridCol w="1527264">
                  <a:extLst>
                    <a:ext uri="{9D8B030D-6E8A-4147-A177-3AD203B41FA5}">
                      <a16:colId xmlns:a16="http://schemas.microsoft.com/office/drawing/2014/main" val="2660243106"/>
                    </a:ext>
                  </a:extLst>
                </a:gridCol>
                <a:gridCol w="2876414">
                  <a:extLst>
                    <a:ext uri="{9D8B030D-6E8A-4147-A177-3AD203B41FA5}">
                      <a16:colId xmlns:a16="http://schemas.microsoft.com/office/drawing/2014/main" val="2753362942"/>
                    </a:ext>
                  </a:extLst>
                </a:gridCol>
                <a:gridCol w="3388349">
                  <a:extLst>
                    <a:ext uri="{9D8B030D-6E8A-4147-A177-3AD203B41FA5}">
                      <a16:colId xmlns:a16="http://schemas.microsoft.com/office/drawing/2014/main" val="3115104688"/>
                    </a:ext>
                  </a:extLst>
                </a:gridCol>
                <a:gridCol w="1841493">
                  <a:extLst>
                    <a:ext uri="{9D8B030D-6E8A-4147-A177-3AD203B41FA5}">
                      <a16:colId xmlns:a16="http://schemas.microsoft.com/office/drawing/2014/main" val="2366577096"/>
                    </a:ext>
                  </a:extLst>
                </a:gridCol>
              </a:tblGrid>
              <a:tr h="466200">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cs typeface="Arial" panose="020B0604020202020204" pitchFamily="34" charset="0"/>
                        </a:rPr>
                        <a:t>2024/25</a:t>
                      </a:r>
                    </a:p>
                    <a:p>
                      <a:pPr algn="ctr">
                        <a:lnSpc>
                          <a:spcPct val="107000"/>
                        </a:lnSpc>
                        <a:spcAft>
                          <a:spcPts val="0"/>
                        </a:spcAft>
                      </a:pPr>
                      <a:r>
                        <a:rPr lang="en-ZA" sz="1400" b="1" dirty="0">
                          <a:solidFill>
                            <a:srgbClr val="000000"/>
                          </a:solidFill>
                          <a:effectLst/>
                          <a:latin typeface="Arial" panose="020B0604020202020204" pitchFamily="34" charset="0"/>
                          <a:cs typeface="Arial" panose="020B0604020202020204" pitchFamily="34" charset="0"/>
                        </a:rPr>
                        <a:t>Annual targets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573059">
                <a:tc rowSpan="8">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1: </a:t>
                      </a:r>
                      <a:r>
                        <a:rPr lang="en-ZA" sz="1400" dirty="0">
                          <a:effectLst/>
                          <a:latin typeface="Arial" panose="020B0604020202020204" pitchFamily="34" charset="0"/>
                          <a:cs typeface="Arial" panose="020B0604020202020204" pitchFamily="34" charset="0"/>
                        </a:rPr>
                        <a:t>Improved governance and sound financial management </a:t>
                      </a: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Gender Mainstreaming programmes monitored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1.2.1 Number of gender mainstreaming programmes pertaining to designated groups monitored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942885">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Development and implementation of Environmental management instruments planning tools and environmental sector programmes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bg1">
                        <a:lumMod val="95000"/>
                      </a:schemeClr>
                    </a:solidFill>
                  </a:tcPr>
                </a:tc>
                <a:tc>
                  <a:txBody>
                    <a:bodyPr/>
                    <a:lstStyle/>
                    <a:p>
                      <a:pPr>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a:t>
                      </a:r>
                      <a:r>
                        <a:rPr lang="en-ZA"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Number of legislated tools developed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407940">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Expenditure in according to the allocated 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1.4.1 Percentage expenditure in relation to the allocated budget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09040306"/>
                  </a:ext>
                </a:extLst>
              </a:tr>
              <a:tr h="407940">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Revenue collected according to plan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1.4.2 Percentage own revenue collected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005819241"/>
                  </a:ext>
                </a:extLst>
              </a:tr>
              <a:tr h="407940">
                <a:tc vMerge="1">
                  <a:txBody>
                    <a:bodyPr/>
                    <a:lstStyle/>
                    <a:p>
                      <a:endParaRPr lang="en-ZA"/>
                    </a:p>
                  </a:txBody>
                  <a:tcPr/>
                </a:tc>
                <a:tc>
                  <a:txBody>
                    <a:bodyPr/>
                    <a:lstStyle/>
                    <a:p>
                      <a:pPr>
                        <a:lnSpc>
                          <a:spcPct val="107000"/>
                        </a:lnSpc>
                        <a:spcAft>
                          <a:spcPts val="800"/>
                        </a:spcAft>
                      </a:pPr>
                      <a:r>
                        <a:rPr lang="en-ZA" sz="1400">
                          <a:effectLst/>
                          <a:latin typeface="Arial" panose="020B0604020202020204" pitchFamily="34" charset="0"/>
                          <a:cs typeface="Arial" panose="020B0604020202020204" pitchFamily="34" charset="0"/>
                        </a:rPr>
                        <a:t>All supplier invoices paid within 30 days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1.4.3 Percentage of invoices paid within 30 days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22592253"/>
                  </a:ext>
                </a:extLst>
              </a:tr>
              <a:tr h="407940">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Internal audit recommendations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1.4.4 Percentage of internal audit </a:t>
                      </a:r>
                      <a:r>
                        <a:rPr lang="en-US" sz="1400" dirty="0">
                          <a:effectLst/>
                          <a:latin typeface="Arial" panose="020B0604020202020204" pitchFamily="34" charset="0"/>
                          <a:ea typeface="Calibri" panose="020F0502020204030204" pitchFamily="34" charset="0"/>
                          <a:cs typeface="Times New Roman" panose="02020603050405020304" pitchFamily="18" charset="0"/>
                        </a:rPr>
                        <a:t>recommendations implemented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015402281"/>
                  </a:ext>
                </a:extLst>
              </a:tr>
              <a:tr h="407940">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External audit recommendations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1.4.5 Percentage of external audit recommendations implemented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905663828"/>
                  </a:ext>
                </a:extLst>
              </a:tr>
              <a:tr h="835381">
                <a:tc vMerge="1">
                  <a:txBody>
                    <a:bodyPr/>
                    <a:lstStyle/>
                    <a:p>
                      <a:pPr>
                        <a:lnSpc>
                          <a:spcPct val="107000"/>
                        </a:lnSpc>
                        <a:spcAft>
                          <a:spcPts val="80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Procurement from marginalised groups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1.4.6 Percentage of procurement from marginalised groups (women, youth, and people with disabilities)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21148590"/>
                  </a:ext>
                </a:extLst>
              </a:tr>
            </a:tbl>
          </a:graphicData>
        </a:graphic>
      </p:graphicFrame>
    </p:spTree>
    <p:extLst>
      <p:ext uri="{BB962C8B-B14F-4D97-AF65-F5344CB8AC3E}">
        <p14:creationId xmlns:p14="http://schemas.microsoft.com/office/powerpoint/2010/main" val="36672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F99FC6-9AA1-E4D4-0695-28BC1C15B554}"/>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Programme 2: </a:t>
            </a:r>
            <a:br>
              <a:rPr lang="en-US" sz="2800" b="1" kern="1200">
                <a:solidFill>
                  <a:srgbClr val="FFFFFF"/>
                </a:solidFill>
                <a:latin typeface="+mj-lt"/>
                <a:ea typeface="+mj-ea"/>
                <a:cs typeface="+mj-cs"/>
              </a:rPr>
            </a:br>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Sustainable Resource Use and Management  </a:t>
            </a:r>
          </a:p>
        </p:txBody>
      </p:sp>
      <p:sp>
        <p:nvSpPr>
          <p:cNvPr id="4" name="Slide Number Placeholder 3">
            <a:extLst>
              <a:ext uri="{FF2B5EF4-FFF2-40B4-BE49-F238E27FC236}">
                <a16:creationId xmlns:a16="http://schemas.microsoft.com/office/drawing/2014/main" id="{72105B48-AC2E-06C7-ED43-C6EDF200AA76}"/>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15</a:t>
            </a:fld>
            <a:endParaRPr lang="en-US" sz="1000">
              <a:solidFill>
                <a:schemeClr val="tx1">
                  <a:lumMod val="50000"/>
                  <a:lumOff val="50000"/>
                </a:schemeClr>
              </a:solidFill>
              <a:latin typeface="+mn-lt"/>
              <a:cs typeface="+mn-cs"/>
            </a:endParaRPr>
          </a:p>
        </p:txBody>
      </p:sp>
      <p:pic>
        <p:nvPicPr>
          <p:cNvPr id="5" name="Picture 4">
            <a:extLst>
              <a:ext uri="{FF2B5EF4-FFF2-40B4-BE49-F238E27FC236}">
                <a16:creationId xmlns:a16="http://schemas.microsoft.com/office/drawing/2014/main" id="{B78E4AB3-5865-3E7B-946C-44B04361A0EF}"/>
              </a:ext>
            </a:extLst>
          </p:cNvPr>
          <p:cNvPicPr>
            <a:picLocks noChangeAspect="1"/>
          </p:cNvPicPr>
          <p:nvPr/>
        </p:nvPicPr>
        <p:blipFill rotWithShape="1">
          <a:blip r:embed="rId2"/>
          <a:srcRect r="-496" b="36616"/>
          <a:stretch/>
        </p:blipFill>
        <p:spPr>
          <a:xfrm>
            <a:off x="3281366" y="-18248"/>
            <a:ext cx="6592438" cy="6875819"/>
          </a:xfrm>
          <a:prstGeom prst="rect">
            <a:avLst/>
          </a:prstGeom>
        </p:spPr>
      </p:pic>
    </p:spTree>
    <p:extLst>
      <p:ext uri="{BB962C8B-B14F-4D97-AF65-F5344CB8AC3E}">
        <p14:creationId xmlns:p14="http://schemas.microsoft.com/office/powerpoint/2010/main" val="13029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6" y="126330"/>
            <a:ext cx="9649072" cy="854398"/>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Programme2: Sustainable Resource Use and Management </a:t>
            </a: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  </a:t>
            </a:r>
          </a:p>
        </p:txBody>
      </p:sp>
      <p:sp>
        <p:nvSpPr>
          <p:cNvPr id="3" name="Content Placeholder 2"/>
          <p:cNvSpPr>
            <a:spLocks noGrp="1"/>
          </p:cNvSpPr>
          <p:nvPr>
            <p:ph idx="1"/>
          </p:nvPr>
        </p:nvSpPr>
        <p:spPr>
          <a:xfrm>
            <a:off x="200472" y="980728"/>
            <a:ext cx="9361040" cy="4908203"/>
          </a:xfrm>
        </p:spPr>
        <p:txBody>
          <a:bodyPr>
            <a:normAutofit/>
          </a:bodyPr>
          <a:lstStyle/>
          <a:p>
            <a:pPr marL="0" indent="0" algn="just">
              <a:lnSpc>
                <a:spcPct val="150000"/>
              </a:lnSpc>
              <a:spcAft>
                <a:spcPts val="800"/>
              </a:spcAft>
              <a:buNone/>
            </a:pPr>
            <a:endParaRPr lang="en-GB" sz="100" dirty="0">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GB" sz="1700" dirty="0">
                <a:latin typeface="Arial" panose="020B0604020202020204" pitchFamily="34" charset="0"/>
                <a:ea typeface="Calibri" panose="020F0502020204030204" pitchFamily="34" charset="0"/>
                <a:cs typeface="Times New Roman" panose="02020603050405020304" pitchFamily="18" charset="0"/>
              </a:rPr>
              <a:t>The</a:t>
            </a:r>
            <a:r>
              <a:rPr lang="en-ZA" sz="1700" dirty="0">
                <a:latin typeface="Arial" panose="020B0604020202020204" pitchFamily="34" charset="0"/>
                <a:ea typeface="Calibri" panose="020F0502020204030204" pitchFamily="34" charset="0"/>
                <a:cs typeface="Times New Roman" panose="02020603050405020304" pitchFamily="18" charset="0"/>
              </a:rPr>
              <a:t> purpose of the Programme is to</a:t>
            </a:r>
            <a:r>
              <a:rPr lang="en-GB" sz="1700" dirty="0">
                <a:latin typeface="Arial" panose="020B0604020202020204" pitchFamily="34" charset="0"/>
                <a:ea typeface="Calibri" panose="020F0502020204030204" pitchFamily="34" charset="0"/>
                <a:cs typeface="Times New Roman" panose="02020603050405020304" pitchFamily="18" charset="0"/>
              </a:rPr>
              <a:t> provide agricultural support services to land users in order to ensure sustainable development and management of natural agricultural resources. </a:t>
            </a:r>
            <a:endParaRPr lang="en-ZA" sz="17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endParaRPr lang="en-ZA" sz="17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50000"/>
              </a:lnSpc>
              <a:spcAft>
                <a:spcPts val="0"/>
              </a:spcAft>
              <a:buNone/>
              <a:tabLst>
                <a:tab pos="180340" algn="l"/>
                <a:tab pos="228600" algn="l"/>
                <a:tab pos="342900" algn="l"/>
                <a:tab pos="540385" algn="l"/>
                <a:tab pos="588645" algn="l"/>
                <a:tab pos="685800" algn="l"/>
              </a:tabLst>
            </a:pPr>
            <a:r>
              <a:rPr lang="en-ZA" sz="1300" dirty="0">
                <a:latin typeface="Arial" panose="020B0604020202020204" pitchFamily="34" charset="0"/>
                <a:ea typeface="Calibri" panose="020F0502020204030204" pitchFamily="34" charset="0"/>
                <a:cs typeface="Times New Roman" panose="02020603050405020304" pitchFamily="18" charset="0"/>
              </a:rPr>
              <a:t> </a:t>
            </a:r>
            <a:endParaRPr lang="en-ZA" dirty="0"/>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16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011141237"/>
              </p:ext>
            </p:extLst>
          </p:nvPr>
        </p:nvGraphicFramePr>
        <p:xfrm>
          <a:off x="200472" y="2132856"/>
          <a:ext cx="9505056" cy="3888432"/>
        </p:xfrm>
        <a:graphic>
          <a:graphicData uri="http://schemas.openxmlformats.org/drawingml/2006/table">
            <a:tbl>
              <a:tblPr firstRow="1" bandRow="1">
                <a:tableStyleId>{21E4AEA4-8DFA-4A89-87EB-49C32662AFE0}</a:tableStyleId>
              </a:tblPr>
              <a:tblGrid>
                <a:gridCol w="3872075">
                  <a:extLst>
                    <a:ext uri="{9D8B030D-6E8A-4147-A177-3AD203B41FA5}">
                      <a16:colId xmlns:a16="http://schemas.microsoft.com/office/drawing/2014/main" val="792803304"/>
                    </a:ext>
                  </a:extLst>
                </a:gridCol>
                <a:gridCol w="5632981">
                  <a:extLst>
                    <a:ext uri="{9D8B030D-6E8A-4147-A177-3AD203B41FA5}">
                      <a16:colId xmlns:a16="http://schemas.microsoft.com/office/drawing/2014/main" val="2223485695"/>
                    </a:ext>
                  </a:extLst>
                </a:gridCol>
              </a:tblGrid>
              <a:tr h="437081">
                <a:tc>
                  <a:txBody>
                    <a:bodyPr/>
                    <a:lstStyle/>
                    <a:p>
                      <a:r>
                        <a:rPr lang="en-ZA" sz="1700" dirty="0">
                          <a:solidFill>
                            <a:schemeClr val="tx1"/>
                          </a:solidFill>
                          <a:latin typeface="Arial" panose="020B0604020202020204" pitchFamily="34" charset="0"/>
                          <a:ea typeface="Calibri" panose="020F0502020204030204" pitchFamily="34" charset="0"/>
                          <a:cs typeface="Arial" panose="020B0604020202020204" pitchFamily="34" charset="0"/>
                        </a:rPr>
                        <a:t>Sub-programmes</a:t>
                      </a:r>
                      <a:endParaRPr lang="en-ZA" sz="17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r>
                        <a:rPr lang="en-ZA" sz="1700"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600818169"/>
                  </a:ext>
                </a:extLst>
              </a:tr>
              <a:tr h="3451351">
                <a:tc>
                  <a:txBody>
                    <a:bodyPr/>
                    <a:lstStyle/>
                    <a:p>
                      <a:pPr marL="342900" indent="-342900">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dirty="0">
                          <a:latin typeface="Arial" panose="020B0604020202020204" pitchFamily="34" charset="0"/>
                          <a:ea typeface="Calibri" panose="020F0502020204030204" pitchFamily="34" charset="0"/>
                          <a:cs typeface="Arial" panose="020B0604020202020204" pitchFamily="34" charset="0"/>
                        </a:rPr>
                        <a:t>Agricultural Engineering Services </a:t>
                      </a:r>
                    </a:p>
                    <a:p>
                      <a:pPr marL="342900" indent="-342900">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dirty="0">
                          <a:latin typeface="Arial" panose="020B0604020202020204" pitchFamily="34" charset="0"/>
                          <a:ea typeface="Calibri" panose="020F0502020204030204" pitchFamily="34" charset="0"/>
                          <a:cs typeface="Arial" panose="020B0604020202020204" pitchFamily="34" charset="0"/>
                        </a:rPr>
                        <a:t> LandCare </a:t>
                      </a:r>
                    </a:p>
                    <a:p>
                      <a:pPr marL="342900" indent="-342900">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dirty="0">
                          <a:latin typeface="Arial" panose="020B0604020202020204" pitchFamily="34" charset="0"/>
                          <a:ea typeface="Calibri" panose="020F0502020204030204" pitchFamily="34" charset="0"/>
                          <a:cs typeface="Arial" panose="020B0604020202020204" pitchFamily="34" charset="0"/>
                        </a:rPr>
                        <a:t> Land Use Management </a:t>
                      </a:r>
                    </a:p>
                    <a:p>
                      <a:pPr marL="342900" indent="-342900">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dirty="0">
                          <a:latin typeface="Arial" panose="020B0604020202020204" pitchFamily="34" charset="0"/>
                          <a:ea typeface="Calibri" panose="020F0502020204030204" pitchFamily="34" charset="0"/>
                          <a:cs typeface="Arial" panose="020B0604020202020204" pitchFamily="34" charset="0"/>
                        </a:rPr>
                        <a:t> Disaster Risk Reduction</a:t>
                      </a:r>
                    </a:p>
                    <a:p>
                      <a:endParaRPr lang="en-ZA" sz="1700" dirty="0">
                        <a:latin typeface="Arial" panose="020B0604020202020204" pitchFamily="34" charset="0"/>
                        <a:cs typeface="Arial" panose="020B0604020202020204" pitchFamily="34" charset="0"/>
                      </a:endParaRPr>
                    </a:p>
                  </a:txBody>
                  <a:tcPr/>
                </a:tc>
                <a:tc>
                  <a:txBody>
                    <a:bodyPr/>
                    <a:lstStyle/>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Infrastructure development;</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Revitalization of the Vaalharts  irrigation scheme;</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Implement LandCare projects</a:t>
                      </a: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 and  practice conservation agriculture;</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Creation of green jobs;</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Development of disaster contingency plans; </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228600" algn="l"/>
                          <a:tab pos="342900" algn="l"/>
                          <a:tab pos="540385" algn="l"/>
                          <a:tab pos="588645" algn="l"/>
                          <a:tab pos="685800" algn="l"/>
                        </a:tabLst>
                      </a:pP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Render engineering advice and planning.</a:t>
                      </a:r>
                      <a:endPar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endParaRPr>
                    </a:p>
                    <a:p>
                      <a:endParaRPr lang="en-ZA"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3958913"/>
                  </a:ext>
                </a:extLst>
              </a:tr>
            </a:tbl>
          </a:graphicData>
        </a:graphic>
      </p:graphicFrame>
    </p:spTree>
    <p:extLst>
      <p:ext uri="{BB962C8B-B14F-4D97-AF65-F5344CB8AC3E}">
        <p14:creationId xmlns:p14="http://schemas.microsoft.com/office/powerpoint/2010/main" val="233662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1417231077"/>
              </p:ext>
            </p:extLst>
          </p:nvPr>
        </p:nvGraphicFramePr>
        <p:xfrm>
          <a:off x="136240" y="927046"/>
          <a:ext cx="9633519" cy="5354228"/>
        </p:xfrm>
        <a:graphic>
          <a:graphicData uri="http://schemas.openxmlformats.org/drawingml/2006/table">
            <a:tbl>
              <a:tblPr firstRow="1" firstCol="1" bandRow="1">
                <a:tableStyleId>{5DA37D80-6434-44D0-A028-1B22A696006F}</a:tableStyleId>
              </a:tblPr>
              <a:tblGrid>
                <a:gridCol w="1712640">
                  <a:extLst>
                    <a:ext uri="{9D8B030D-6E8A-4147-A177-3AD203B41FA5}">
                      <a16:colId xmlns:a16="http://schemas.microsoft.com/office/drawing/2014/main" val="2660243106"/>
                    </a:ext>
                  </a:extLst>
                </a:gridCol>
                <a:gridCol w="2528056">
                  <a:extLst>
                    <a:ext uri="{9D8B030D-6E8A-4147-A177-3AD203B41FA5}">
                      <a16:colId xmlns:a16="http://schemas.microsoft.com/office/drawing/2014/main" val="2753362942"/>
                    </a:ext>
                  </a:extLst>
                </a:gridCol>
                <a:gridCol w="3960440">
                  <a:extLst>
                    <a:ext uri="{9D8B030D-6E8A-4147-A177-3AD203B41FA5}">
                      <a16:colId xmlns:a16="http://schemas.microsoft.com/office/drawing/2014/main" val="3115104688"/>
                    </a:ext>
                  </a:extLst>
                </a:gridCol>
                <a:gridCol w="1432383">
                  <a:extLst>
                    <a:ext uri="{9D8B030D-6E8A-4147-A177-3AD203B41FA5}">
                      <a16:colId xmlns:a16="http://schemas.microsoft.com/office/drawing/2014/main" val="3910754164"/>
                    </a:ext>
                  </a:extLst>
                </a:gridCol>
              </a:tblGrid>
              <a:tr h="499912">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2024/25 Annual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417866">
                <a:tc rowSpan="9">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a:t>
                      </a:r>
                    </a:p>
                    <a:p>
                      <a:pPr>
                        <a:lnSpc>
                          <a:spcPct val="107000"/>
                        </a:lnSpc>
                        <a:spcAft>
                          <a:spcPts val="800"/>
                        </a:spcAft>
                      </a:pPr>
                      <a:r>
                        <a:rPr lang="en-ZA" sz="1400" dirty="0">
                          <a:effectLst/>
                          <a:latin typeface="Arial" panose="020B0604020202020204" pitchFamily="34" charset="0"/>
                          <a:cs typeface="Arial" panose="020B0604020202020204" pitchFamily="34" charset="0"/>
                        </a:rPr>
                        <a:t> </a:t>
                      </a:r>
                    </a:p>
                    <a:p>
                      <a:pPr>
                        <a:lnSpc>
                          <a:spcPct val="107000"/>
                        </a:lnSpc>
                        <a:spcAft>
                          <a:spcPts val="800"/>
                        </a:spcAft>
                      </a:pPr>
                      <a:r>
                        <a:rPr lang="en-ZA" sz="1400" b="1" dirty="0">
                          <a:effectLst/>
                          <a:latin typeface="Arial" panose="020B0604020202020204" pitchFamily="34" charset="0"/>
                          <a:cs typeface="Arial" panose="020B0604020202020204" pitchFamily="34" charset="0"/>
                        </a:rPr>
                        <a:t>Outcome 4:</a:t>
                      </a:r>
                      <a:r>
                        <a:rPr lang="en-ZA" sz="1400" dirty="0">
                          <a:effectLst/>
                          <a:latin typeface="Arial" panose="020B0604020202020204" pitchFamily="34" charset="0"/>
                          <a:cs typeface="Arial" panose="020B0604020202020204" pitchFamily="34" charset="0"/>
                        </a:rPr>
                        <a:t> Restoration of degraded ecosystems and enhanced conservation of natural resources.</a:t>
                      </a:r>
                    </a:p>
                    <a:p>
                      <a:pPr algn="just">
                        <a:lnSpc>
                          <a:spcPct val="107000"/>
                        </a:lnSpc>
                        <a:spcAft>
                          <a:spcPts val="800"/>
                        </a:spcAft>
                      </a:pPr>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just">
                        <a:lnSpc>
                          <a:spcPct val="107000"/>
                        </a:lnSpc>
                        <a:spcAft>
                          <a:spcPts val="800"/>
                        </a:spcAft>
                      </a:pPr>
                      <a:r>
                        <a:rPr lang="en-ZA" sz="1400">
                          <a:effectLst/>
                          <a:latin typeface="Arial" panose="020B0604020202020204" pitchFamily="34" charset="0"/>
                          <a:cs typeface="Arial" panose="020B0604020202020204" pitchFamily="34" charset="0"/>
                        </a:rPr>
                        <a:t>Agricultural infrastructure established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just">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2.1.1 </a:t>
                      </a:r>
                      <a:r>
                        <a:rPr lang="en-ZA" sz="1400" i="1">
                          <a:effectLst/>
                          <a:latin typeface="Arial" panose="020B0604020202020204" pitchFamily="34" charset="0"/>
                          <a:ea typeface="Calibri" panose="020F0502020204030204" pitchFamily="34" charset="0"/>
                          <a:cs typeface="Arial" panose="020B0604020202020204" pitchFamily="34" charset="0"/>
                        </a:rPr>
                        <a:t>Number of agricultural infrastructure established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solidFill>
                      <a:schemeClr val="bg1">
                        <a:lumMod val="95000"/>
                      </a:schemeClr>
                    </a:solidFill>
                  </a:tcPr>
                </a:tc>
                <a:extLst>
                  <a:ext uri="{0D108BD9-81ED-4DB2-BD59-A6C34878D82A}">
                    <a16:rowId xmlns:a16="http://schemas.microsoft.com/office/drawing/2014/main" val="1499508200"/>
                  </a:ext>
                </a:extLst>
              </a:tr>
              <a:tr h="452085">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Hectares of agricultural land rehabilitated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2.2.1 </a:t>
                      </a:r>
                      <a:r>
                        <a:rPr lang="en-ZA" sz="1400" i="1">
                          <a:effectLst/>
                          <a:latin typeface="Arial" panose="020B0604020202020204" pitchFamily="34" charset="0"/>
                          <a:ea typeface="Calibri" panose="020F0502020204030204" pitchFamily="34" charset="0"/>
                          <a:cs typeface="Arial" panose="020B0604020202020204" pitchFamily="34" charset="0"/>
                        </a:rPr>
                        <a:t>Number of hectares of agricultural land rehabilitated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3000</a:t>
                      </a:r>
                    </a:p>
                  </a:txBody>
                  <a:tcPr marL="68580" marR="68580" marT="0" marB="0">
                    <a:solidFill>
                      <a:schemeClr val="bg1">
                        <a:lumMod val="95000"/>
                      </a:schemeClr>
                    </a:solidFill>
                  </a:tcPr>
                </a:tc>
                <a:extLst>
                  <a:ext uri="{0D108BD9-81ED-4DB2-BD59-A6C34878D82A}">
                    <a16:rowId xmlns:a16="http://schemas.microsoft.com/office/drawing/2014/main" val="1707544649"/>
                  </a:ext>
                </a:extLst>
              </a:tr>
              <a:tr h="696134">
                <a:tc vMerge="1">
                  <a:txBody>
                    <a:bodyPr/>
                    <a:lstStyle/>
                    <a:p>
                      <a:endParaRPr lang="en-ZA"/>
                    </a:p>
                  </a:txBody>
                  <a:tcPr/>
                </a:tc>
                <a:tc>
                  <a:txBody>
                    <a:bodyPr/>
                    <a:lstStyle/>
                    <a:p>
                      <a:pPr>
                        <a:lnSpc>
                          <a:spcPct val="107000"/>
                        </a:lnSpc>
                        <a:spcAft>
                          <a:spcPts val="800"/>
                        </a:spcAft>
                      </a:pPr>
                      <a:r>
                        <a:rPr lang="en-ZA" sz="1400" dirty="0">
                          <a:solidFill>
                            <a:srgbClr val="000000"/>
                          </a:solidFill>
                          <a:effectLst/>
                          <a:latin typeface="Arial" panose="020B0604020202020204" pitchFamily="34" charset="0"/>
                          <a:cs typeface="Arial" panose="020B0604020202020204" pitchFamily="34" charset="0"/>
                        </a:rPr>
                        <a:t>Hectares of cultivated fields under Conservation Agriculture practices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2.2.2 </a:t>
                      </a:r>
                      <a:r>
                        <a:rPr lang="en-ZA" sz="1400" i="1">
                          <a:effectLst/>
                          <a:latin typeface="Arial" panose="020B0604020202020204" pitchFamily="34" charset="0"/>
                          <a:ea typeface="Calibri" panose="020F0502020204030204" pitchFamily="34" charset="0"/>
                          <a:cs typeface="Arial" panose="020B0604020202020204" pitchFamily="34" charset="0"/>
                        </a:rPr>
                        <a:t>Number of hectares of cultivated land under Conservation Agriculture practices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solidFill>
                      <a:schemeClr val="bg1">
                        <a:lumMod val="95000"/>
                      </a:schemeClr>
                    </a:solidFill>
                  </a:tcPr>
                </a:tc>
                <a:extLst>
                  <a:ext uri="{0D108BD9-81ED-4DB2-BD59-A6C34878D82A}">
                    <a16:rowId xmlns:a16="http://schemas.microsoft.com/office/drawing/2014/main" val="374004715"/>
                  </a:ext>
                </a:extLst>
              </a:tr>
              <a:tr h="259413">
                <a:tc vMerge="1">
                  <a:txBody>
                    <a:bodyPr/>
                    <a:lstStyle/>
                    <a:p>
                      <a:endParaRPr lang="en-ZA"/>
                    </a:p>
                  </a:txBody>
                  <a:tcPr/>
                </a:tc>
                <a:tc>
                  <a:txBody>
                    <a:bodyPr/>
                    <a:lstStyle/>
                    <a:p>
                      <a:pPr>
                        <a:lnSpc>
                          <a:spcPct val="107000"/>
                        </a:lnSpc>
                        <a:spcAft>
                          <a:spcPts val="800"/>
                        </a:spcAft>
                      </a:pPr>
                      <a:r>
                        <a:rPr lang="en-ZA" sz="1400" dirty="0">
                          <a:solidFill>
                            <a:srgbClr val="000000"/>
                          </a:solidFill>
                          <a:effectLst/>
                          <a:latin typeface="Arial" panose="020B0604020202020204" pitchFamily="34" charset="0"/>
                          <a:cs typeface="Arial" panose="020B0604020202020204" pitchFamily="34" charset="0"/>
                        </a:rPr>
                        <a:t>Green jobs created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2.2.3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green jobs created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effectLst/>
                          <a:latin typeface="Arial" panose="020B0604020202020204" pitchFamily="34" charset="0"/>
                          <a:ea typeface="Calibri" panose="020F0502020204030204" pitchFamily="34" charset="0"/>
                          <a:cs typeface="Arial" panose="020B0604020202020204" pitchFamily="34" charset="0"/>
                        </a:rPr>
                        <a:t>140</a:t>
                      </a:r>
                    </a:p>
                  </a:txBody>
                  <a:tcPr marL="68580" marR="68580" marT="0" marB="0">
                    <a:solidFill>
                      <a:schemeClr val="bg1">
                        <a:lumMod val="95000"/>
                      </a:schemeClr>
                    </a:solidFill>
                  </a:tcPr>
                </a:tc>
                <a:extLst>
                  <a:ext uri="{0D108BD9-81ED-4DB2-BD59-A6C34878D82A}">
                    <a16:rowId xmlns:a16="http://schemas.microsoft.com/office/drawing/2014/main" val="1081107214"/>
                  </a:ext>
                </a:extLst>
              </a:tr>
              <a:tr h="661806">
                <a:tc vMerge="1">
                  <a:txBody>
                    <a:bodyPr/>
                    <a:lstStyle/>
                    <a:p>
                      <a:endParaRPr lang="en-ZA"/>
                    </a:p>
                  </a:txBody>
                  <a:tcPr/>
                </a:tc>
                <a:tc>
                  <a:txBody>
                    <a:bodyPr/>
                    <a:lstStyle/>
                    <a:p>
                      <a:pPr>
                        <a:lnSpc>
                          <a:spcPct val="107000"/>
                        </a:lnSpc>
                        <a:spcAft>
                          <a:spcPts val="800"/>
                        </a:spcAft>
                      </a:pPr>
                      <a:r>
                        <a:rPr lang="en-ZA" sz="1400" dirty="0" err="1">
                          <a:solidFill>
                            <a:srgbClr val="000000"/>
                          </a:solidFill>
                          <a:effectLst/>
                          <a:latin typeface="Arial" panose="020B0604020202020204" pitchFamily="34" charset="0"/>
                          <a:cs typeface="Arial" panose="020B0604020202020204" pitchFamily="34" charset="0"/>
                        </a:rPr>
                        <a:t>Agro</a:t>
                      </a:r>
                      <a:r>
                        <a:rPr lang="en-ZA" sz="1400" dirty="0">
                          <a:solidFill>
                            <a:srgbClr val="000000"/>
                          </a:solidFill>
                          <a:effectLst/>
                          <a:latin typeface="Arial" panose="020B0604020202020204" pitchFamily="34" charset="0"/>
                          <a:cs typeface="Arial" panose="020B0604020202020204" pitchFamily="34" charset="0"/>
                        </a:rPr>
                        <a:t>-ecosystem management plans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2.3.1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
                      </a:r>
                      <a:r>
                        <a:rPr lang="en-ZA" sz="14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agro</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-ecosystems management plans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726880997"/>
                  </a:ext>
                </a:extLst>
              </a:tr>
              <a:tr h="460367">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dirty="0">
                          <a:solidFill>
                            <a:srgbClr val="000000"/>
                          </a:solidFill>
                          <a:effectLst/>
                          <a:latin typeface="Arial" panose="020B0604020202020204" pitchFamily="34" charset="0"/>
                          <a:cs typeface="Arial" panose="020B0604020202020204" pitchFamily="34" charset="0"/>
                        </a:rPr>
                        <a:t>Farm management plans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2.3.2 </a:t>
                      </a:r>
                      <a:r>
                        <a:rPr lang="en-ZA"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farm management plans developed</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847654090"/>
                  </a:ext>
                </a:extLst>
              </a:tr>
              <a:tr h="661806">
                <a:tc vMerge="1">
                  <a:txBody>
                    <a:bodyPr/>
                    <a:lstStyle/>
                    <a:p>
                      <a:endParaRPr lang="en-ZA"/>
                    </a:p>
                  </a:txBody>
                  <a:tcPr/>
                </a:tc>
                <a:tc>
                  <a:txBody>
                    <a:bodyPr/>
                    <a:lstStyle/>
                    <a:p>
                      <a:pPr>
                        <a:lnSpc>
                          <a:spcPct val="107000"/>
                        </a:lnSpc>
                        <a:spcAft>
                          <a:spcPts val="800"/>
                        </a:spcAft>
                      </a:pPr>
                      <a:r>
                        <a:rPr lang="en-US" sz="1400" dirty="0">
                          <a:solidFill>
                            <a:srgbClr val="000000"/>
                          </a:solidFill>
                          <a:effectLst/>
                          <a:latin typeface="Arial" panose="020B0604020202020204" pitchFamily="34" charset="0"/>
                          <a:cs typeface="Arial" panose="020B0604020202020204" pitchFamily="34" charset="0"/>
                        </a:rPr>
                        <a:t>Awareness campaigns on disaster risk reduction conducted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2.4.1 </a:t>
                      </a:r>
                      <a:r>
                        <a:rPr lang="en-U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awareness campaigns on disaster risk reduction conducted</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829821497"/>
                  </a:ext>
                </a:extLst>
              </a:tr>
              <a:tr h="663477">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US" sz="1400">
                          <a:solidFill>
                            <a:srgbClr val="000000"/>
                          </a:solidFill>
                          <a:effectLst/>
                          <a:latin typeface="Arial" panose="020B0604020202020204" pitchFamily="34" charset="0"/>
                          <a:cs typeface="Arial" panose="020B0604020202020204" pitchFamily="34" charset="0"/>
                        </a:rPr>
                        <a:t>Surveys on uptake for early warning information conducted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2.4.2 </a:t>
                      </a:r>
                      <a:r>
                        <a:rPr lang="en-ZA" sz="1400" i="1" dirty="0">
                          <a:effectLst/>
                          <a:latin typeface="Arial" panose="020B0604020202020204" pitchFamily="34" charset="0"/>
                          <a:ea typeface="Calibri" panose="020F0502020204030204" pitchFamily="34" charset="0"/>
                          <a:cs typeface="Arial" panose="020B0604020202020204" pitchFamily="34" charset="0"/>
                        </a:rPr>
                        <a:t>Number of surveys on uptake for early warning information conducted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ctr">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solidFill>
                      <a:schemeClr val="bg1">
                        <a:lumMod val="95000"/>
                      </a:schemeClr>
                    </a:solidFill>
                  </a:tcPr>
                </a:tc>
                <a:extLst>
                  <a:ext uri="{0D108BD9-81ED-4DB2-BD59-A6C34878D82A}">
                    <a16:rowId xmlns:a16="http://schemas.microsoft.com/office/drawing/2014/main" val="1327257186"/>
                  </a:ext>
                </a:extLst>
              </a:tr>
              <a:tr h="426485">
                <a:tc vMerge="1">
                  <a:txBody>
                    <a:bodyPr/>
                    <a:lstStyle/>
                    <a:p>
                      <a:pPr algn="just">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Disaster Plans</a:t>
                      </a:r>
                    </a:p>
                  </a:txBody>
                  <a:tcPr marL="68580" marR="68580" marT="0" marB="0">
                    <a:solidFill>
                      <a:schemeClr val="bg1">
                        <a:lumMod val="95000"/>
                      </a:schemeClr>
                    </a:solidFill>
                  </a:tcPr>
                </a:tc>
                <a:tc>
                  <a:txBody>
                    <a:bodyPr/>
                    <a:lstStyle/>
                    <a:p>
                      <a:pPr>
                        <a:lnSpc>
                          <a:spcPct val="115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2.4.3 Number of Disaster Management Plans developed</a:t>
                      </a:r>
                    </a:p>
                  </a:txBody>
                  <a:tcPr marL="68580" marR="68580" marT="0" marB="0">
                    <a:solidFill>
                      <a:schemeClr val="bg1">
                        <a:lumMod val="95000"/>
                      </a:schemeClr>
                    </a:solidFill>
                  </a:tcPr>
                </a:tc>
                <a:tc>
                  <a:txBody>
                    <a:bodyPr/>
                    <a:lstStyle/>
                    <a:p>
                      <a:pPr algn="ctr">
                        <a:lnSpc>
                          <a:spcPct val="15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solidFill>
                      <a:schemeClr val="bg1">
                        <a:lumMod val="95000"/>
                      </a:schemeClr>
                    </a:solidFill>
                  </a:tcPr>
                </a:tc>
                <a:extLst>
                  <a:ext uri="{0D108BD9-81ED-4DB2-BD59-A6C34878D82A}">
                    <a16:rowId xmlns:a16="http://schemas.microsoft.com/office/drawing/2014/main" val="3893624147"/>
                  </a:ext>
                </a:extLst>
              </a:tr>
            </a:tbl>
          </a:graphicData>
        </a:graphic>
      </p:graphicFrame>
    </p:spTree>
    <p:extLst>
      <p:ext uri="{BB962C8B-B14F-4D97-AF65-F5344CB8AC3E}">
        <p14:creationId xmlns:p14="http://schemas.microsoft.com/office/powerpoint/2010/main" val="265119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CF38CBD-8DF8-A823-2DEA-9B1DCACF062B}"/>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fontAlgn="base">
              <a:spcAft>
                <a:spcPct val="0"/>
              </a:spcAft>
            </a:pPr>
            <a:br>
              <a:rPr lang="en-US" sz="2500" b="1" kern="1200">
                <a:solidFill>
                  <a:srgbClr val="FFFFFF"/>
                </a:solidFill>
                <a:latin typeface="+mj-lt"/>
                <a:ea typeface="+mj-ea"/>
                <a:cs typeface="+mj-cs"/>
              </a:rPr>
            </a:b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Programme 3: </a:t>
            </a:r>
            <a:br>
              <a:rPr lang="en-US" sz="2500" b="1" kern="1200">
                <a:solidFill>
                  <a:srgbClr val="FFFFFF"/>
                </a:solidFill>
                <a:latin typeface="+mj-lt"/>
                <a:ea typeface="+mj-ea"/>
                <a:cs typeface="+mj-cs"/>
              </a:rPr>
            </a:b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Agricultural Producer Support &amp; Development </a:t>
            </a:r>
          </a:p>
        </p:txBody>
      </p:sp>
      <p:sp>
        <p:nvSpPr>
          <p:cNvPr id="4" name="Slide Number Placeholder 3">
            <a:extLst>
              <a:ext uri="{FF2B5EF4-FFF2-40B4-BE49-F238E27FC236}">
                <a16:creationId xmlns:a16="http://schemas.microsoft.com/office/drawing/2014/main" id="{3DDB87E9-3AE7-1D2C-3E81-0C15DB435EFA}"/>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18</a:t>
            </a:fld>
            <a:endParaRPr lang="en-US" sz="1000">
              <a:solidFill>
                <a:schemeClr val="tx1">
                  <a:lumMod val="50000"/>
                  <a:lumOff val="50000"/>
                </a:schemeClr>
              </a:solidFill>
              <a:latin typeface="+mn-lt"/>
              <a:cs typeface="+mn-cs"/>
            </a:endParaRPr>
          </a:p>
        </p:txBody>
      </p:sp>
      <p:pic>
        <p:nvPicPr>
          <p:cNvPr id="5" name="Picture 4">
            <a:extLst>
              <a:ext uri="{FF2B5EF4-FFF2-40B4-BE49-F238E27FC236}">
                <a16:creationId xmlns:a16="http://schemas.microsoft.com/office/drawing/2014/main" id="{1011393C-A3C7-3AC9-096C-F74A90727C28}"/>
              </a:ext>
            </a:extLst>
          </p:cNvPr>
          <p:cNvPicPr>
            <a:picLocks noChangeAspect="1"/>
          </p:cNvPicPr>
          <p:nvPr/>
        </p:nvPicPr>
        <p:blipFill rotWithShape="1">
          <a:blip r:embed="rId2"/>
          <a:srcRect r="-496" b="36616"/>
          <a:stretch/>
        </p:blipFill>
        <p:spPr>
          <a:xfrm>
            <a:off x="3281366" y="-18248"/>
            <a:ext cx="6712194" cy="6875819"/>
          </a:xfrm>
          <a:prstGeom prst="rect">
            <a:avLst/>
          </a:prstGeom>
        </p:spPr>
      </p:pic>
    </p:spTree>
    <p:extLst>
      <p:ext uri="{BB962C8B-B14F-4D97-AF65-F5344CB8AC3E}">
        <p14:creationId xmlns:p14="http://schemas.microsoft.com/office/powerpoint/2010/main" val="20651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6" y="126329"/>
            <a:ext cx="9721080" cy="926408"/>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ZA" sz="2900" b="1" dirty="0">
                <a:solidFill>
                  <a:schemeClr val="bg1"/>
                </a:solidFill>
                <a:latin typeface="Arial" panose="020B0604020202020204" pitchFamily="34" charset="0"/>
                <a:ea typeface="+mn-ea"/>
                <a:cs typeface="Arial" panose="020B0604020202020204" pitchFamily="34" charset="0"/>
              </a:rPr>
            </a:b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Programme 3: Agricultural Producer Support &amp; Development </a:t>
            </a: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 </a:t>
            </a: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  </a:t>
            </a:r>
          </a:p>
        </p:txBody>
      </p:sp>
      <p:sp>
        <p:nvSpPr>
          <p:cNvPr id="3" name="Content Placeholder 2"/>
          <p:cNvSpPr>
            <a:spLocks noGrp="1"/>
          </p:cNvSpPr>
          <p:nvPr>
            <p:ph idx="1"/>
          </p:nvPr>
        </p:nvSpPr>
        <p:spPr/>
        <p:txBody>
          <a:bodyPr>
            <a:normAutofit/>
          </a:bodyPr>
          <a:lstStyle/>
          <a:p>
            <a:pPr marL="0" indent="0" algn="just">
              <a:lnSpc>
                <a:spcPct val="150000"/>
              </a:lnSpc>
              <a:spcAft>
                <a:spcPts val="0"/>
              </a:spcAft>
              <a:buNone/>
            </a:pPr>
            <a:r>
              <a:rPr lang="en-ZA" sz="1800" dirty="0">
                <a:latin typeface="Arial" panose="020B0604020202020204" pitchFamily="34" charset="0"/>
                <a:ea typeface="Calibri" panose="020F0502020204030204" pitchFamily="34" charset="0"/>
                <a:cs typeface="Times New Roman" panose="02020603050405020304" pitchFamily="18" charset="0"/>
              </a:rPr>
              <a:t>The </a:t>
            </a:r>
            <a:r>
              <a:rPr lang="en-US" sz="1800" dirty="0">
                <a:latin typeface="Arial" panose="020B0604020202020204" pitchFamily="34" charset="0"/>
                <a:ea typeface="Calibri" panose="020F0502020204030204" pitchFamily="34" charset="0"/>
                <a:cs typeface="Times New Roman" panose="02020603050405020304" pitchFamily="18" charset="0"/>
              </a:rPr>
              <a:t>purpose</a:t>
            </a:r>
            <a:r>
              <a:rPr lang="en-ZA" sz="1800" dirty="0">
                <a:latin typeface="Arial" panose="020B0604020202020204" pitchFamily="34" charset="0"/>
                <a:ea typeface="Calibri" panose="020F0502020204030204" pitchFamily="34" charset="0"/>
                <a:cs typeface="Times New Roman" panose="02020603050405020304" pitchFamily="18" charset="0"/>
              </a:rPr>
              <a:t> of the programme is </a:t>
            </a:r>
            <a:r>
              <a:rPr lang="en-US" sz="1800" dirty="0">
                <a:latin typeface="Arial" panose="020B0604020202020204" pitchFamily="34" charset="0"/>
                <a:ea typeface="Calibri" panose="020F0502020204030204" pitchFamily="34" charset="0"/>
                <a:cs typeface="Times New Roman" panose="02020603050405020304" pitchFamily="18" charset="0"/>
              </a:rPr>
              <a:t>to </a:t>
            </a:r>
            <a:r>
              <a:rPr lang="en-ZA" sz="1800" dirty="0">
                <a:latin typeface="Arial" panose="020B0604020202020204" pitchFamily="34" charset="0"/>
                <a:ea typeface="Calibri" panose="020F0502020204030204" pitchFamily="34" charset="0"/>
                <a:cs typeface="Times New Roman" panose="02020603050405020304" pitchFamily="18" charset="0"/>
              </a:rPr>
              <a:t>provide support to producers through agricultural development programmes. Enable and support transformation of the agriculture sector to actively contribute to economic growth, inclusion, equality and the creation of decent work. Increase food production through producer support and development initiatives. </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0"/>
              </a:spcAft>
              <a:buNone/>
            </a:pP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19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105469073"/>
              </p:ext>
            </p:extLst>
          </p:nvPr>
        </p:nvGraphicFramePr>
        <p:xfrm>
          <a:off x="272480" y="2833348"/>
          <a:ext cx="9505056" cy="3475972"/>
        </p:xfrm>
        <a:graphic>
          <a:graphicData uri="http://schemas.openxmlformats.org/drawingml/2006/table">
            <a:tbl>
              <a:tblPr firstRow="1" bandRow="1">
                <a:tableStyleId>{21E4AEA4-8DFA-4A89-87EB-49C32662AFE0}</a:tableStyleId>
              </a:tblPr>
              <a:tblGrid>
                <a:gridCol w="3962563">
                  <a:extLst>
                    <a:ext uri="{9D8B030D-6E8A-4147-A177-3AD203B41FA5}">
                      <a16:colId xmlns:a16="http://schemas.microsoft.com/office/drawing/2014/main" val="639516458"/>
                    </a:ext>
                  </a:extLst>
                </a:gridCol>
                <a:gridCol w="5542493">
                  <a:extLst>
                    <a:ext uri="{9D8B030D-6E8A-4147-A177-3AD203B41FA5}">
                      <a16:colId xmlns:a16="http://schemas.microsoft.com/office/drawing/2014/main" val="1076792309"/>
                    </a:ext>
                  </a:extLst>
                </a:gridCol>
              </a:tblGrid>
              <a:tr h="440563">
                <a:tc>
                  <a:txBody>
                    <a:bodyPr/>
                    <a:lstStyle/>
                    <a:p>
                      <a:r>
                        <a:rPr lang="en-ZA" sz="1800" dirty="0">
                          <a:solidFill>
                            <a:schemeClr val="tx1"/>
                          </a:solidFill>
                          <a:latin typeface="+mn-lt"/>
                          <a:ea typeface="Calibri" panose="020F0502020204030204" pitchFamily="34" charset="0"/>
                          <a:cs typeface="Times New Roman" panose="02020603050405020304" pitchFamily="18" charset="0"/>
                        </a:rPr>
                        <a:t>Sub-programmes</a:t>
                      </a:r>
                      <a:endParaRPr lang="en-ZA" dirty="0">
                        <a:solidFill>
                          <a:schemeClr val="tx1"/>
                        </a:solidFill>
                        <a:latin typeface="+mn-lt"/>
                      </a:endParaRPr>
                    </a:p>
                  </a:txBody>
                  <a:tcPr>
                    <a:solidFill>
                      <a:schemeClr val="accent2">
                        <a:lumMod val="60000"/>
                        <a:lumOff val="40000"/>
                      </a:schemeClr>
                    </a:solidFill>
                  </a:tcPr>
                </a:tc>
                <a:tc>
                  <a:txBody>
                    <a:bodyPr/>
                    <a:lstStyle/>
                    <a:p>
                      <a:r>
                        <a:rPr lang="en-ZA" dirty="0">
                          <a:solidFill>
                            <a:schemeClr val="tx1"/>
                          </a:solidFill>
                          <a:latin typeface="+mn-lt"/>
                        </a:rPr>
                        <a:t>Key Deliverables </a:t>
                      </a:r>
                    </a:p>
                  </a:txBody>
                  <a:tcPr>
                    <a:solidFill>
                      <a:schemeClr val="accent2">
                        <a:lumMod val="60000"/>
                        <a:lumOff val="40000"/>
                      </a:schemeClr>
                    </a:solidFill>
                  </a:tcPr>
                </a:tc>
                <a:extLst>
                  <a:ext uri="{0D108BD9-81ED-4DB2-BD59-A6C34878D82A}">
                    <a16:rowId xmlns:a16="http://schemas.microsoft.com/office/drawing/2014/main" val="895358842"/>
                  </a:ext>
                </a:extLst>
              </a:tr>
              <a:tr h="3035409">
                <a:tc>
                  <a:txBody>
                    <a:bodyPr/>
                    <a:lstStyle/>
                    <a:p>
                      <a:pPr marL="342900" indent="-342900" algn="just">
                        <a:lnSpc>
                          <a:spcPct val="150000"/>
                        </a:lnSpc>
                        <a:spcAft>
                          <a:spcPts val="0"/>
                        </a:spcAft>
                        <a:buFont typeface="Symbol" panose="05050102010706020507" pitchFamily="18" charset="2"/>
                        <a:buChar char=""/>
                      </a:pPr>
                      <a:r>
                        <a:rPr lang="en-US" sz="1700" dirty="0">
                          <a:latin typeface="Arial" panose="020B0604020202020204" pitchFamily="34" charset="0"/>
                          <a:ea typeface="Calibri" panose="020F0502020204030204" pitchFamily="34" charset="0"/>
                          <a:cs typeface="Arial" panose="020B0604020202020204" pitchFamily="34" charset="0"/>
                        </a:rPr>
                        <a:t>Producer Support Services</a:t>
                      </a:r>
                      <a:r>
                        <a:rPr lang="en-ZA" sz="1700" dirty="0">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50000"/>
                        </a:lnSpc>
                        <a:spcAft>
                          <a:spcPts val="0"/>
                        </a:spcAft>
                        <a:buFont typeface="Symbol" panose="05050102010706020507" pitchFamily="18" charset="2"/>
                        <a:buChar char=""/>
                      </a:pPr>
                      <a:r>
                        <a:rPr lang="en-ZA" sz="1700" dirty="0">
                          <a:latin typeface="Arial" panose="020B0604020202020204" pitchFamily="34" charset="0"/>
                          <a:ea typeface="Calibri" panose="020F0502020204030204" pitchFamily="34" charset="0"/>
                          <a:cs typeface="Arial" panose="020B0604020202020204" pitchFamily="34" charset="0"/>
                        </a:rPr>
                        <a:t>Extension and Advisory Services;</a:t>
                      </a:r>
                    </a:p>
                    <a:p>
                      <a:pPr marL="342900" indent="-342900" algn="just">
                        <a:lnSpc>
                          <a:spcPct val="150000"/>
                        </a:lnSpc>
                        <a:spcAft>
                          <a:spcPts val="0"/>
                        </a:spcAft>
                        <a:buFont typeface="Symbol" panose="05050102010706020507" pitchFamily="18" charset="2"/>
                        <a:buChar char=""/>
                      </a:pPr>
                      <a:r>
                        <a:rPr lang="en-ZA" sz="1700" dirty="0">
                          <a:latin typeface="Arial" panose="020B0604020202020204" pitchFamily="34" charset="0"/>
                          <a:ea typeface="Calibri" panose="020F0502020204030204" pitchFamily="34" charset="0"/>
                          <a:cs typeface="Arial" panose="020B0604020202020204" pitchFamily="34" charset="0"/>
                        </a:rPr>
                        <a:t>Food Security</a:t>
                      </a:r>
                    </a:p>
                    <a:p>
                      <a:endParaRPr lang="en-ZA" sz="1700" dirty="0">
                        <a:latin typeface="Arial" panose="020B0604020202020204" pitchFamily="34" charset="0"/>
                        <a:cs typeface="Arial" panose="020B0604020202020204" pitchFamily="34" charset="0"/>
                      </a:endParaRPr>
                    </a:p>
                  </a:txBody>
                  <a:tcPr/>
                </a:tc>
                <a:tc>
                  <a:txBody>
                    <a:bodyPr/>
                    <a:lstStyle/>
                    <a:p>
                      <a:pPr marL="342900" marR="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Increase participation of the marginalised groups</a:t>
                      </a: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 in agricultural value chain;</a:t>
                      </a:r>
                    </a:p>
                    <a:p>
                      <a:pPr marL="342900" indent="-342900" algn="just" defTabSz="914400" rtl="0" eaLnBrk="1" latinLnBrk="0" hangingPunct="1">
                        <a:lnSpc>
                          <a:spcPct val="150000"/>
                        </a:lnSpc>
                        <a:spcAft>
                          <a:spcPts val="0"/>
                        </a:spcAft>
                        <a:buFont typeface="Symbol" panose="05050102010706020507" pitchFamily="18" charset="2"/>
                        <a:buChar char=""/>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Commercialisation of black producers;</a:t>
                      </a: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 </a:t>
                      </a:r>
                      <a:endPar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endParaRPr>
                    </a:p>
                    <a:p>
                      <a:pPr marL="342900" marR="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Implementation of Fetsa </a:t>
                      </a:r>
                      <a:r>
                        <a:rPr lang="en-ZA" sz="1700" kern="1200" dirty="0" err="1">
                          <a:solidFill>
                            <a:schemeClr val="dk1"/>
                          </a:solidFill>
                          <a:latin typeface="Arial" panose="020B0604020202020204" pitchFamily="34" charset="0"/>
                          <a:ea typeface="Calibri" panose="020F0502020204030204" pitchFamily="34" charset="0"/>
                          <a:cs typeface="Arial" panose="020B0604020202020204" pitchFamily="34" charset="0"/>
                        </a:rPr>
                        <a:t>Tlala</a:t>
                      </a: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 programme;</a:t>
                      </a:r>
                    </a:p>
                    <a:p>
                      <a:pPr marL="342900" indent="-342900" algn="just" defTabSz="914400" rtl="0" eaLnBrk="1" latinLnBrk="0" hangingPunct="1">
                        <a:lnSpc>
                          <a:spcPct val="150000"/>
                        </a:lnSpc>
                        <a:spcAft>
                          <a:spcPts val="0"/>
                        </a:spcAft>
                        <a:buFont typeface="Symbol" panose="05050102010706020507" pitchFamily="18" charset="2"/>
                        <a:buChar char=""/>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Implement</a:t>
                      </a: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 producers  development programmes;</a:t>
                      </a:r>
                    </a:p>
                    <a:p>
                      <a:pPr marL="342900" indent="-342900" algn="just" defTabSz="914400" rtl="0" eaLnBrk="1" latinLnBrk="0" hangingPunct="1">
                        <a:lnSpc>
                          <a:spcPct val="150000"/>
                        </a:lnSpc>
                        <a:spcAft>
                          <a:spcPts val="0"/>
                        </a:spcAft>
                        <a:buFont typeface="Symbol" panose="05050102010706020507" pitchFamily="18" charset="2"/>
                        <a:buChar char=""/>
                      </a:pPr>
                      <a:r>
                        <a:rPr lang="en-ZA" sz="1700" kern="1200" baseline="0" dirty="0">
                          <a:solidFill>
                            <a:schemeClr val="dk1"/>
                          </a:solidFill>
                          <a:latin typeface="Arial" panose="020B0604020202020204" pitchFamily="34" charset="0"/>
                          <a:ea typeface="Calibri" panose="020F0502020204030204" pitchFamily="34" charset="0"/>
                          <a:cs typeface="Arial" panose="020B0604020202020204" pitchFamily="34" charset="0"/>
                        </a:rPr>
                        <a:t>Implement agricultural programmes;</a:t>
                      </a:r>
                    </a:p>
                    <a:p>
                      <a:pPr marL="342900" indent="-342900" algn="just" defTabSz="914400" rtl="0" eaLnBrk="1" latinLnBrk="0" hangingPunct="1">
                        <a:lnSpc>
                          <a:spcPct val="150000"/>
                        </a:lnSpc>
                        <a:spcAft>
                          <a:spcPts val="0"/>
                        </a:spcAft>
                        <a:buFont typeface="Symbol" panose="05050102010706020507" pitchFamily="18" charset="2"/>
                        <a:buChar char=""/>
                      </a:pPr>
                      <a:r>
                        <a:rPr lang="en-ZA" sz="1700" kern="1200" dirty="0">
                          <a:solidFill>
                            <a:schemeClr val="dk1"/>
                          </a:solidFill>
                          <a:latin typeface="Arial" panose="020B0604020202020204" pitchFamily="34" charset="0"/>
                          <a:ea typeface="Calibri" panose="020F0502020204030204" pitchFamily="34" charset="0"/>
                          <a:cs typeface="Arial" panose="020B0604020202020204" pitchFamily="34" charset="0"/>
                        </a:rPr>
                        <a:t>Job creation.</a:t>
                      </a:r>
                    </a:p>
                  </a:txBody>
                  <a:tcPr/>
                </a:tc>
                <a:extLst>
                  <a:ext uri="{0D108BD9-81ED-4DB2-BD59-A6C34878D82A}">
                    <a16:rowId xmlns:a16="http://schemas.microsoft.com/office/drawing/2014/main" val="652285674"/>
                  </a:ext>
                </a:extLst>
              </a:tr>
            </a:tbl>
          </a:graphicData>
        </a:graphic>
      </p:graphicFrame>
    </p:spTree>
    <p:extLst>
      <p:ext uri="{BB962C8B-B14F-4D97-AF65-F5344CB8AC3E}">
        <p14:creationId xmlns:p14="http://schemas.microsoft.com/office/powerpoint/2010/main" val="364624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88640"/>
            <a:ext cx="9577064" cy="648072"/>
          </a:xfrm>
          <a:solidFill>
            <a:schemeClr val="accent1">
              <a:lumMod val="50000"/>
            </a:schemeClr>
          </a:solidFill>
          <a:ln>
            <a:solidFill>
              <a:schemeClr val="accent2">
                <a:lumMod val="75000"/>
              </a:schemeClr>
            </a:solidFill>
          </a:ln>
        </p:spPr>
        <p:txBody>
          <a:bodyPr>
            <a:normAutofit/>
          </a:bodyPr>
          <a:lstStyle/>
          <a:p>
            <a:pPr fontAlgn="base">
              <a:spcAft>
                <a:spcPct val="0"/>
              </a:spcAft>
            </a:pPr>
            <a:r>
              <a:rPr lang="en-ZA" sz="3200" b="1" dirty="0">
                <a:solidFill>
                  <a:schemeClr val="bg1"/>
                </a:solidFill>
                <a:latin typeface="Arial" panose="020B0604020202020204" pitchFamily="34" charset="0"/>
                <a:ea typeface="+mn-ea"/>
                <a:cs typeface="Arial" panose="020B0604020202020204" pitchFamily="34" charset="0"/>
              </a:rPr>
              <a:t>Overview</a:t>
            </a:r>
            <a:r>
              <a:rPr lang="en-ZA" sz="3200" b="1" dirty="0">
                <a:solidFill>
                  <a:schemeClr val="accent2">
                    <a:lumMod val="50000"/>
                  </a:schemeClr>
                </a:solidFill>
                <a:latin typeface="Arial" panose="020B0604020202020204" pitchFamily="34" charset="0"/>
                <a:ea typeface="+mn-ea"/>
                <a:cs typeface="Arial" panose="020B0604020202020204" pitchFamily="34" charset="0"/>
              </a:rPr>
              <a:t> </a:t>
            </a:r>
          </a:p>
        </p:txBody>
      </p:sp>
      <p:sp>
        <p:nvSpPr>
          <p:cNvPr id="3" name="Content Placeholder 2"/>
          <p:cNvSpPr>
            <a:spLocks noGrp="1"/>
          </p:cNvSpPr>
          <p:nvPr>
            <p:ph idx="1"/>
          </p:nvPr>
        </p:nvSpPr>
        <p:spPr>
          <a:xfrm>
            <a:off x="207521" y="951406"/>
            <a:ext cx="9577064" cy="5395514"/>
          </a:xfrm>
          <a:ln>
            <a:solidFill>
              <a:schemeClr val="bg1"/>
            </a:solidFill>
          </a:ln>
        </p:spPr>
        <p:txBody>
          <a:bodyPr>
            <a:normAutofit fontScale="92500" lnSpcReduction="10000"/>
          </a:bodyPr>
          <a:lstStyle/>
          <a:p>
            <a:r>
              <a:rPr lang="en-US" sz="2400" b="1" dirty="0">
                <a:solidFill>
                  <a:schemeClr val="accent2">
                    <a:lumMod val="50000"/>
                  </a:schemeClr>
                </a:solidFill>
                <a:latin typeface="Arial" panose="020B0604020202020204" pitchFamily="34" charset="0"/>
                <a:cs typeface="Arial" panose="020B0604020202020204" pitchFamily="34" charset="0"/>
              </a:rPr>
              <a:t>STRATEGIC FOCUS</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Vision and Mission</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Background </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Strategic Focus of the Department</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Alignment of departmental outcomes  to MTSF and PGDP</a:t>
            </a:r>
          </a:p>
          <a:p>
            <a:pPr marL="157163" indent="0">
              <a:lnSpc>
                <a:spcPct val="150000"/>
              </a:lnSpc>
              <a:spcBef>
                <a:spcPts val="0"/>
              </a:spcBef>
              <a:buNone/>
            </a:pPr>
            <a:endParaRPr lang="en-US" sz="2400" dirty="0">
              <a:latin typeface="Arial" panose="020B0604020202020204" pitchFamily="34" charset="0"/>
              <a:cs typeface="Arial" panose="020B0604020202020204" pitchFamily="34" charset="0"/>
            </a:endParaRPr>
          </a:p>
          <a:p>
            <a:r>
              <a:rPr lang="en-US" sz="2400" b="1" dirty="0">
                <a:solidFill>
                  <a:schemeClr val="accent2">
                    <a:lumMod val="50000"/>
                  </a:schemeClr>
                </a:solidFill>
                <a:latin typeface="Arial" panose="020B0604020202020204" pitchFamily="34" charset="0"/>
                <a:cs typeface="Arial" panose="020B0604020202020204" pitchFamily="34" charset="0"/>
              </a:rPr>
              <a:t>MEASURING OUR PERFORMANCE</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Institutional Programme Performance Information (APP)</a:t>
            </a:r>
          </a:p>
          <a:p>
            <a:pPr>
              <a:buFont typeface="Wingdings" panose="05000000000000000000" pitchFamily="2" charset="2"/>
              <a:buChar char="Ø"/>
            </a:pPr>
            <a:endParaRPr lang="en-US" sz="2400" b="1" dirty="0">
              <a:solidFill>
                <a:schemeClr val="accent2">
                  <a:lumMod val="50000"/>
                </a:schemeClr>
              </a:solidFill>
              <a:latin typeface="Arial" panose="020B0604020202020204" pitchFamily="34" charset="0"/>
              <a:cs typeface="Arial" panose="020B0604020202020204" pitchFamily="34" charset="0"/>
            </a:endParaRPr>
          </a:p>
          <a:p>
            <a:r>
              <a:rPr lang="en-US" sz="2400" b="1" dirty="0">
                <a:solidFill>
                  <a:schemeClr val="accent2">
                    <a:lumMod val="50000"/>
                  </a:schemeClr>
                </a:solidFill>
                <a:latin typeface="Arial" panose="020B0604020202020204" pitchFamily="34" charset="0"/>
                <a:cs typeface="Arial" panose="020B0604020202020204" pitchFamily="34" charset="0"/>
              </a:rPr>
              <a:t>MEDIUM- TERM EXPENDITURE FRAMEWORK (MTEF) BUDGET </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MTEF Overview</a:t>
            </a:r>
          </a:p>
          <a:p>
            <a:pPr marL="614363" indent="-457200">
              <a:lnSpc>
                <a:spcPct val="150000"/>
              </a:lnSpc>
              <a:spcBef>
                <a:spcPts val="0"/>
              </a:spcBef>
              <a:buFont typeface="Wingdings" panose="05000000000000000000" pitchFamily="2" charset="2"/>
              <a:buChar char="Ø"/>
            </a:pPr>
            <a:r>
              <a:rPr lang="en-US" sz="2400" dirty="0">
                <a:latin typeface="Arial" panose="020B0604020202020204" pitchFamily="34" charset="0"/>
                <a:cs typeface="Arial" panose="020B0604020202020204" pitchFamily="34" charset="0"/>
              </a:rPr>
              <a:t>Programme budgets </a:t>
            </a:r>
          </a:p>
          <a:p>
            <a:pPr marL="614363" indent="-457200">
              <a:lnSpc>
                <a:spcPct val="150000"/>
              </a:lnSpc>
              <a:spcBef>
                <a:spcPts val="0"/>
              </a:spcBef>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157163" indent="0">
              <a:lnSpc>
                <a:spcPct val="150000"/>
              </a:lnSpc>
              <a:spcBef>
                <a:spcPts val="0"/>
              </a:spcBef>
              <a:buNone/>
            </a:pPr>
            <a:endParaRPr lang="en-US" sz="2400" dirty="0">
              <a:latin typeface="Arial" panose="020B0604020202020204" pitchFamily="34" charset="0"/>
              <a:cs typeface="Arial" panose="020B0604020202020204" pitchFamily="34" charset="0"/>
            </a:endParaRPr>
          </a:p>
          <a:p>
            <a:pPr marL="0" indent="0">
              <a:buNone/>
            </a:pPr>
            <a:endParaRPr lang="en-ZA" sz="2900" dirty="0"/>
          </a:p>
          <a:p>
            <a:pPr marL="614363" indent="-457200">
              <a:lnSpc>
                <a:spcPct val="150000"/>
              </a:lnSpc>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2</a:t>
            </a:fld>
            <a:endParaRPr lang="en-ZA" dirty="0"/>
          </a:p>
        </p:txBody>
      </p:sp>
    </p:spTree>
    <p:extLst>
      <p:ext uri="{BB962C8B-B14F-4D97-AF65-F5344CB8AC3E}">
        <p14:creationId xmlns:p14="http://schemas.microsoft.com/office/powerpoint/2010/main" val="52392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668589"/>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3137787468"/>
              </p:ext>
            </p:extLst>
          </p:nvPr>
        </p:nvGraphicFramePr>
        <p:xfrm>
          <a:off x="144017" y="917759"/>
          <a:ext cx="9633520" cy="5175537"/>
        </p:xfrm>
        <a:graphic>
          <a:graphicData uri="http://schemas.openxmlformats.org/drawingml/2006/table">
            <a:tbl>
              <a:tblPr firstRow="1" firstCol="1" bandRow="1">
                <a:tableStyleId>{5DA37D80-6434-44D0-A028-1B22A696006F}</a:tableStyleId>
              </a:tblPr>
              <a:tblGrid>
                <a:gridCol w="1783985">
                  <a:extLst>
                    <a:ext uri="{9D8B030D-6E8A-4147-A177-3AD203B41FA5}">
                      <a16:colId xmlns:a16="http://schemas.microsoft.com/office/drawing/2014/main" val="2660243106"/>
                    </a:ext>
                  </a:extLst>
                </a:gridCol>
                <a:gridCol w="2261193">
                  <a:extLst>
                    <a:ext uri="{9D8B030D-6E8A-4147-A177-3AD203B41FA5}">
                      <a16:colId xmlns:a16="http://schemas.microsoft.com/office/drawing/2014/main" val="2753362942"/>
                    </a:ext>
                  </a:extLst>
                </a:gridCol>
                <a:gridCol w="3732998">
                  <a:extLst>
                    <a:ext uri="{9D8B030D-6E8A-4147-A177-3AD203B41FA5}">
                      <a16:colId xmlns:a16="http://schemas.microsoft.com/office/drawing/2014/main" val="3115104688"/>
                    </a:ext>
                  </a:extLst>
                </a:gridCol>
                <a:gridCol w="1855344">
                  <a:extLst>
                    <a:ext uri="{9D8B030D-6E8A-4147-A177-3AD203B41FA5}">
                      <a16:colId xmlns:a16="http://schemas.microsoft.com/office/drawing/2014/main" val="3910754164"/>
                    </a:ext>
                  </a:extLst>
                </a:gridCol>
              </a:tblGrid>
              <a:tr h="473913">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800"/>
                        </a:spcAft>
                      </a:pPr>
                      <a:r>
                        <a:rPr lang="en-ZA" sz="1600" b="1" dirty="0">
                          <a:solidFill>
                            <a:srgbClr val="000000"/>
                          </a:solidFill>
                          <a:effectLst/>
                          <a:latin typeface="Arial" panose="020B0604020202020204" pitchFamily="34" charset="0"/>
                          <a:cs typeface="Arial" panose="020B0604020202020204" pitchFamily="34" charset="0"/>
                        </a:rPr>
                        <a:t>2024/25 Annual targets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574834">
                <a:tc rowSpan="6">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 </a:t>
                      </a: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rowSpan="2">
                  <a:txBody>
                    <a:bodyPr/>
                    <a:lstStyle/>
                    <a:p>
                      <a:pPr>
                        <a:lnSpc>
                          <a:spcPct val="107000"/>
                        </a:lnSpc>
                        <a:spcAft>
                          <a:spcPts val="800"/>
                        </a:spcAft>
                      </a:pPr>
                      <a:r>
                        <a:rPr lang="en-US" sz="1400" kern="1200" dirty="0">
                          <a:effectLst/>
                          <a:latin typeface="Arial" panose="020B0604020202020204" pitchFamily="34" charset="0"/>
                          <a:cs typeface="Arial" panose="020B0604020202020204" pitchFamily="34" charset="0"/>
                        </a:rPr>
                        <a:t>Production across the agriculture value chain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 </a:t>
                      </a:r>
                      <a:r>
                        <a:rPr lang="en-US" sz="1400"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producers supported in the Red Meat Commodity</a:t>
                      </a: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1045813">
                <a:tc vMerge="1">
                  <a:txBody>
                    <a:bodyPr/>
                    <a:lstStyle/>
                    <a:p>
                      <a:endParaRPr lang="en-ZA"/>
                    </a:p>
                  </a:txBody>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gn="l">
                        <a:lnSpc>
                          <a:spcPct val="115000"/>
                        </a:lnSpc>
                        <a:spcAft>
                          <a:spcPts val="800"/>
                        </a:spcAft>
                      </a:pPr>
                      <a:r>
                        <a:rPr lang="en-ZA"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 </a:t>
                      </a:r>
                      <a:r>
                        <a:rPr lang="en-ZA" sz="1400"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Producers supported in the Grain Commodity</a:t>
                      </a:r>
                      <a:r>
                        <a:rPr lang="en-ZA" sz="1400" strike="sngStrike"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414689">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a:effectLst/>
                          <a:latin typeface="Arial" panose="020B0604020202020204" pitchFamily="34" charset="0"/>
                          <a:cs typeface="Arial" panose="020B0604020202020204" pitchFamily="34" charset="0"/>
                        </a:rPr>
                        <a:t>Skilled Producers</a:t>
                      </a:r>
                      <a:r>
                        <a:rPr lang="en-US" sz="1400" kern="12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3.1.3 Number of black producers commercialised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81107214"/>
                  </a:ext>
                </a:extLst>
              </a:tr>
              <a:tr h="616628">
                <a:tc vMerge="1">
                  <a:txBody>
                    <a:bodyPr/>
                    <a:lstStyle/>
                    <a:p>
                      <a:endParaRPr lang="en-ZA" dirty="0"/>
                    </a:p>
                  </a:txBody>
                  <a:tcPr>
                    <a:lnT w="12700" cap="flat" cmpd="sng" algn="ctr">
                      <a:solidFill>
                        <a:srgbClr val="E2EFD9"/>
                      </a:solidFill>
                      <a:prstDash val="solid"/>
                      <a:round/>
                      <a:headEnd type="none" w="med" len="med"/>
                      <a:tailEnd type="none" w="med" len="med"/>
                    </a:lnT>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Jobs created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kern="1200" dirty="0">
                          <a:effectLst/>
                          <a:latin typeface="Arial" panose="020B0604020202020204" pitchFamily="34" charset="0"/>
                          <a:ea typeface="Calibri" panose="020F0502020204030204" pitchFamily="34" charset="0"/>
                          <a:cs typeface="Times New Roman" panose="02020603050405020304" pitchFamily="18" charset="0"/>
                        </a:rPr>
                        <a:t>3.2.1 </a:t>
                      </a:r>
                      <a:r>
                        <a:rPr lang="en-GB" sz="1400" i="1" dirty="0">
                          <a:effectLst/>
                          <a:latin typeface="Arial" panose="020B0604020202020204" pitchFamily="34" charset="0"/>
                          <a:ea typeface="Calibri" panose="020F0502020204030204" pitchFamily="34" charset="0"/>
                          <a:cs typeface="Times New Roman" panose="02020603050405020304" pitchFamily="18" charset="0"/>
                        </a:rPr>
                        <a:t>Number of participants trained in skills development programmes in the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26880997"/>
                  </a:ext>
                </a:extLst>
              </a:tr>
              <a:tr h="428940">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Youth trained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3.2.2 Number of work opportunities created through EPWP (CASP and Ilima/</a:t>
                      </a:r>
                      <a:r>
                        <a:rPr lang="en-ZA" sz="1400" dirty="0" err="1">
                          <a:effectLst/>
                          <a:latin typeface="Arial" panose="020B0604020202020204" pitchFamily="34" charset="0"/>
                          <a:ea typeface="Calibri" panose="020F0502020204030204" pitchFamily="34" charset="0"/>
                          <a:cs typeface="Times New Roman" panose="02020603050405020304" pitchFamily="18" charset="0"/>
                        </a:rPr>
                        <a:t>Letsema</a:t>
                      </a:r>
                      <a:r>
                        <a:rPr lang="en-ZA" sz="1400" dirty="0">
                          <a:effectLst/>
                          <a:latin typeface="Arial" panose="020B0604020202020204" pitchFamily="34" charset="0"/>
                          <a:ea typeface="Calibri" panose="020F0502020204030204" pitchFamily="34"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400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47654090"/>
                  </a:ext>
                </a:extLst>
              </a:tr>
              <a:tr h="455053">
                <a:tc vMerge="1">
                  <a:txBody>
                    <a:bodyPr/>
                    <a:lstStyle/>
                    <a:p>
                      <a:endParaRPr lang="en-ZA"/>
                    </a:p>
                  </a:txBody>
                  <a:tcPr/>
                </a:tc>
                <a:tc>
                  <a:txBody>
                    <a:bodyPr/>
                    <a:lstStyle/>
                    <a:p>
                      <a:pPr>
                        <a:lnSpc>
                          <a:spcPct val="107000"/>
                        </a:lnSpc>
                        <a:spcAft>
                          <a:spcPts val="800"/>
                        </a:spcAft>
                      </a:pPr>
                      <a:r>
                        <a:rPr lang="en-US" sz="1400" dirty="0">
                          <a:effectLst/>
                          <a:latin typeface="Arial" panose="020B0604020202020204" pitchFamily="34" charset="0"/>
                          <a:cs typeface="Arial" panose="020B0604020202020204" pitchFamily="34" charset="0"/>
                        </a:rPr>
                        <a:t>Smallholder producers supported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3.3.1 </a:t>
                      </a:r>
                      <a:r>
                        <a:rPr lang="en-US" sz="1400" i="1" dirty="0">
                          <a:effectLst/>
                          <a:latin typeface="Arial" panose="020B0604020202020204" pitchFamily="34" charset="0"/>
                          <a:ea typeface="Calibri" panose="020F0502020204030204" pitchFamily="34" charset="0"/>
                          <a:cs typeface="Times New Roman" panose="02020603050405020304" pitchFamily="18" charset="0"/>
                        </a:rPr>
                        <a:t>Number of smallholder producers supported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29821497"/>
                  </a:ext>
                </a:extLst>
              </a:tr>
              <a:tr h="432923">
                <a:tc rowSpan="2">
                  <a:txBody>
                    <a:bodyPr/>
                    <a:lstStyle/>
                    <a:p>
                      <a:pPr>
                        <a:lnSpc>
                          <a:spcPct val="107000"/>
                        </a:lnSpc>
                        <a:spcAft>
                          <a:spcPts val="800"/>
                        </a:spcAft>
                      </a:pPr>
                      <a:r>
                        <a:rPr lang="en-US" sz="1400" b="1" dirty="0">
                          <a:effectLst/>
                          <a:latin typeface="Arial" panose="020B0604020202020204" pitchFamily="34" charset="0"/>
                          <a:cs typeface="Arial" panose="020B0604020202020204" pitchFamily="34" charset="0"/>
                        </a:rPr>
                        <a:t>Outcome 3:</a:t>
                      </a:r>
                      <a:r>
                        <a:rPr lang="en-US" sz="1400" dirty="0">
                          <a:effectLst/>
                          <a:latin typeface="Arial" panose="020B0604020202020204" pitchFamily="34" charset="0"/>
                          <a:cs typeface="Arial" panose="020B0604020202020204" pitchFamily="34" charset="0"/>
                        </a:rPr>
                        <a:t> Increased food security levels in the province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US" sz="1400" dirty="0">
                          <a:effectLst/>
                          <a:latin typeface="Arial" panose="020B0604020202020204" pitchFamily="34" charset="0"/>
                          <a:cs typeface="Arial" panose="020B0604020202020204" pitchFamily="34" charset="0"/>
                        </a:rPr>
                        <a:t>Subsistence producers supported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3.3.2 </a:t>
                      </a:r>
                      <a:r>
                        <a:rPr lang="en-US" sz="1400" i="1">
                          <a:effectLst/>
                          <a:latin typeface="Arial" panose="020B0604020202020204" pitchFamily="34" charset="0"/>
                          <a:ea typeface="Calibri" panose="020F0502020204030204" pitchFamily="34" charset="0"/>
                          <a:cs typeface="Times New Roman" panose="02020603050405020304" pitchFamily="18" charset="0"/>
                        </a:rPr>
                        <a:t>Number of subsistence producers supported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1 300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60928657"/>
                  </a:ext>
                </a:extLst>
              </a:tr>
              <a:tr h="535737">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a:effectLst/>
                          <a:latin typeface="Arial" panose="020B0604020202020204" pitchFamily="34" charset="0"/>
                          <a:cs typeface="Arial" panose="020B0604020202020204" pitchFamily="34" charset="0"/>
                        </a:rPr>
                        <a:t>Hectares planted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3.3.3 Number of hectares planted for food production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991530285"/>
                  </a:ext>
                </a:extLst>
              </a:tr>
            </a:tbl>
          </a:graphicData>
        </a:graphic>
      </p:graphicFrame>
    </p:spTree>
    <p:extLst>
      <p:ext uri="{BB962C8B-B14F-4D97-AF65-F5344CB8AC3E}">
        <p14:creationId xmlns:p14="http://schemas.microsoft.com/office/powerpoint/2010/main" val="48568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20F627-B0AF-8161-A4C3-5A8575697E47}"/>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fontAlgn="base">
              <a:spcAft>
                <a:spcPct val="0"/>
              </a:spcAft>
            </a:pPr>
            <a:r>
              <a:rPr lang="en-US" sz="3600" b="1" kern="1200">
                <a:solidFill>
                  <a:srgbClr val="FFFFFF"/>
                </a:solidFill>
                <a:latin typeface="+mj-lt"/>
                <a:ea typeface="+mj-ea"/>
                <a:cs typeface="+mj-cs"/>
              </a:rPr>
              <a:t>Programme 4: </a:t>
            </a:r>
            <a:br>
              <a:rPr lang="en-US" sz="3600" b="1" kern="1200">
                <a:solidFill>
                  <a:srgbClr val="FFFFFF"/>
                </a:solidFill>
                <a:latin typeface="+mj-lt"/>
                <a:ea typeface="+mj-ea"/>
                <a:cs typeface="+mj-cs"/>
              </a:rPr>
            </a:b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Veterinary services </a:t>
            </a:r>
          </a:p>
        </p:txBody>
      </p:sp>
      <p:pic>
        <p:nvPicPr>
          <p:cNvPr id="5" name="Picture 4">
            <a:extLst>
              <a:ext uri="{FF2B5EF4-FFF2-40B4-BE49-F238E27FC236}">
                <a16:creationId xmlns:a16="http://schemas.microsoft.com/office/drawing/2014/main" id="{A14AB494-3412-5E86-E53C-0947C8AA57F3}"/>
              </a:ext>
            </a:extLst>
          </p:cNvPr>
          <p:cNvPicPr>
            <a:picLocks noChangeAspect="1"/>
          </p:cNvPicPr>
          <p:nvPr/>
        </p:nvPicPr>
        <p:blipFill rotWithShape="1">
          <a:blip r:embed="rId3"/>
          <a:srcRect r="-2093" b="36628"/>
          <a:stretch/>
        </p:blipFill>
        <p:spPr>
          <a:xfrm>
            <a:off x="3281366" y="-1"/>
            <a:ext cx="6789439" cy="6820789"/>
          </a:xfrm>
          <a:prstGeom prst="rect">
            <a:avLst/>
          </a:prstGeom>
        </p:spPr>
      </p:pic>
      <p:sp>
        <p:nvSpPr>
          <p:cNvPr id="4" name="Slide Number Placeholder 3">
            <a:extLst>
              <a:ext uri="{FF2B5EF4-FFF2-40B4-BE49-F238E27FC236}">
                <a16:creationId xmlns:a16="http://schemas.microsoft.com/office/drawing/2014/main" id="{B09EB349-1E94-69F3-697E-4C18CBBA61AA}"/>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21</a:t>
            </a:fld>
            <a:endParaRPr lang="en-US" sz="10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26937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99" y="188640"/>
            <a:ext cx="9626237" cy="774402"/>
          </a:xfrm>
          <a:solidFill>
            <a:schemeClr val="accent1">
              <a:lumMod val="50000"/>
            </a:schemeClr>
          </a:solidFill>
          <a:ln>
            <a:solidFill>
              <a:schemeClr val="tx1"/>
            </a:solidFill>
          </a:ln>
        </p:spPr>
        <p:txBody>
          <a:bodyPr vert="horz" lIns="91440" tIns="45720" rIns="91440" bIns="45720" rtlCol="0" anchor="ctr">
            <a:normAutofit/>
          </a:bodyPr>
          <a:lstStyle/>
          <a:p>
            <a:pPr fontAlgn="base">
              <a:spcAft>
                <a:spcPct val="0"/>
              </a:spcAft>
            </a:pPr>
            <a:r>
              <a:rPr lang="en-GB" sz="2900" b="1" dirty="0">
                <a:solidFill>
                  <a:schemeClr val="bg1"/>
                </a:solidFill>
                <a:latin typeface="Arial" panose="020B0604020202020204" pitchFamily="34" charset="0"/>
                <a:ea typeface="+mn-ea"/>
                <a:cs typeface="Arial" panose="020B0604020202020204" pitchFamily="34" charset="0"/>
              </a:rPr>
              <a:t>Programme 4:Veterinary services </a:t>
            </a:r>
            <a:endParaRPr lang="en-ZA" sz="2900" b="1" dirty="0">
              <a:solidFill>
                <a:schemeClr val="bg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a:lnSpc>
                <a:spcPct val="150000"/>
              </a:lnSpc>
              <a:spcAft>
                <a:spcPts val="0"/>
              </a:spcAft>
              <a:buNone/>
            </a:pPr>
            <a:r>
              <a:rPr lang="en-GB" sz="1800" dirty="0">
                <a:latin typeface="Arial" panose="020B0604020202020204" pitchFamily="34" charset="0"/>
                <a:ea typeface="Times New Roman" panose="02020603050405020304" pitchFamily="18" charset="0"/>
                <a:cs typeface="Arial" panose="020B0604020202020204" pitchFamily="34" charset="0"/>
              </a:rPr>
              <a:t>The purpose of the programme is to provide veterinary services to clients in order to ensure healthy animals, sustainable and profitable animal production enterprises, safe trade in animals and products of animal origin and the wellbeing of animals and the public.</a:t>
            </a:r>
            <a:endParaRPr lang="en-ZA"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0"/>
              </a:spcAft>
              <a:buNone/>
              <a:tabLst>
                <a:tab pos="180340" algn="l"/>
                <a:tab pos="540385"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22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4173388741"/>
              </p:ext>
            </p:extLst>
          </p:nvPr>
        </p:nvGraphicFramePr>
        <p:xfrm>
          <a:off x="151299" y="2380459"/>
          <a:ext cx="9482221" cy="3886200"/>
        </p:xfrm>
        <a:graphic>
          <a:graphicData uri="http://schemas.openxmlformats.org/drawingml/2006/table">
            <a:tbl>
              <a:tblPr firstRow="1" bandRow="1">
                <a:tableStyleId>{21E4AEA4-8DFA-4A89-87EB-49C32662AFE0}</a:tableStyleId>
              </a:tblPr>
              <a:tblGrid>
                <a:gridCol w="4235838">
                  <a:extLst>
                    <a:ext uri="{9D8B030D-6E8A-4147-A177-3AD203B41FA5}">
                      <a16:colId xmlns:a16="http://schemas.microsoft.com/office/drawing/2014/main" val="341498315"/>
                    </a:ext>
                  </a:extLst>
                </a:gridCol>
                <a:gridCol w="5246383">
                  <a:extLst>
                    <a:ext uri="{9D8B030D-6E8A-4147-A177-3AD203B41FA5}">
                      <a16:colId xmlns:a16="http://schemas.microsoft.com/office/drawing/2014/main" val="3574548039"/>
                    </a:ext>
                  </a:extLst>
                </a:gridCol>
              </a:tblGrid>
              <a:tr h="311752">
                <a:tc>
                  <a:txBody>
                    <a:bodyPr/>
                    <a:lstStyle/>
                    <a:p>
                      <a:r>
                        <a:rPr lang="en-GB" dirty="0">
                          <a:solidFill>
                            <a:schemeClr val="tx1"/>
                          </a:solidFill>
                          <a:latin typeface="Arial" panose="020B0604020202020204" pitchFamily="34" charset="0"/>
                          <a:cs typeface="Arial" panose="020B0604020202020204" pitchFamily="34" charset="0"/>
                        </a:rPr>
                        <a:t>Sub-programmes:</a:t>
                      </a:r>
                      <a:endParaRPr lang="en-ZA"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r>
                        <a:rPr lang="en-ZA"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3321658058"/>
                  </a:ext>
                </a:extLst>
              </a:tr>
              <a:tr h="3000616">
                <a:tc>
                  <a:txBody>
                    <a:bodyPr/>
                    <a:lstStyle/>
                    <a:p>
                      <a:pPr marL="342900" indent="-342900">
                        <a:lnSpc>
                          <a:spcPct val="150000"/>
                        </a:lnSpc>
                        <a:spcAft>
                          <a:spcPts val="0"/>
                        </a:spcAft>
                        <a:buFont typeface="Symbol" panose="05050102010706020507" pitchFamily="18" charset="2"/>
                        <a:buChar char=""/>
                        <a:tabLst>
                          <a:tab pos="180340" algn="l"/>
                          <a:tab pos="540385" algn="l"/>
                        </a:tabLst>
                      </a:pPr>
                      <a:r>
                        <a:rPr lang="en-GB" dirty="0">
                          <a:latin typeface="Arial" panose="020B0604020202020204" pitchFamily="34" charset="0"/>
                          <a:cs typeface="Arial" panose="020B0604020202020204" pitchFamily="34" charset="0"/>
                        </a:rPr>
                        <a:t>Animal Health </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180340" algn="l"/>
                          <a:tab pos="540385" algn="l"/>
                        </a:tabLst>
                      </a:pPr>
                      <a:r>
                        <a:rPr lang="en-GB" dirty="0">
                          <a:latin typeface="Arial" panose="020B0604020202020204" pitchFamily="34" charset="0"/>
                          <a:cs typeface="Arial" panose="020B0604020202020204" pitchFamily="34" charset="0"/>
                        </a:rPr>
                        <a:t>Veterinary International Trade Facilitation </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180340" algn="l"/>
                          <a:tab pos="540385" algn="l"/>
                        </a:tabLst>
                      </a:pPr>
                      <a:r>
                        <a:rPr lang="en-GB" dirty="0">
                          <a:latin typeface="Arial" panose="020B0604020202020204" pitchFamily="34" charset="0"/>
                          <a:cs typeface="Arial" panose="020B0604020202020204" pitchFamily="34" charset="0"/>
                        </a:rPr>
                        <a:t>Veterinary Public Health </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180340" algn="l"/>
                          <a:tab pos="540385" algn="l"/>
                        </a:tabLst>
                      </a:pPr>
                      <a:r>
                        <a:rPr lang="en-GB" dirty="0">
                          <a:latin typeface="Arial" panose="020B0604020202020204" pitchFamily="34" charset="0"/>
                          <a:cs typeface="Arial" panose="020B0604020202020204" pitchFamily="34" charset="0"/>
                        </a:rPr>
                        <a:t>Veterinary Diagnostics Services</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180340" algn="l"/>
                          <a:tab pos="540385" algn="l"/>
                        </a:tabLst>
                      </a:pPr>
                      <a:r>
                        <a:rPr lang="en-GB" dirty="0">
                          <a:latin typeface="Arial" panose="020B0604020202020204" pitchFamily="34" charset="0"/>
                          <a:cs typeface="Arial" panose="020B0604020202020204" pitchFamily="34" charset="0"/>
                        </a:rPr>
                        <a:t>Veterinary Technical Support Services</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pPr marL="342900" indent="-342900" algn="l" defTabSz="914400" rtl="0" eaLnBrk="1" latinLnBrk="0" hangingPunct="1">
                        <a:lnSpc>
                          <a:spcPct val="150000"/>
                        </a:lnSpc>
                        <a:spcAft>
                          <a:spcPts val="0"/>
                        </a:spcAft>
                        <a:buFont typeface="Symbol" panose="05050102010706020507" pitchFamily="18" charset="2"/>
                        <a:buChar char=""/>
                        <a:tabLst>
                          <a:tab pos="180340" algn="l"/>
                          <a:tab pos="540385" algn="l"/>
                        </a:tabLst>
                      </a:pPr>
                      <a:r>
                        <a:rPr lang="en-ZA" sz="1800" kern="1200" dirty="0">
                          <a:solidFill>
                            <a:schemeClr val="dk1"/>
                          </a:solidFill>
                          <a:latin typeface="Arial" panose="020B0604020202020204" pitchFamily="34" charset="0"/>
                          <a:ea typeface="+mn-ea"/>
                          <a:cs typeface="Arial" panose="020B0604020202020204" pitchFamily="34" charset="0"/>
                        </a:rPr>
                        <a:t>Implement primary</a:t>
                      </a:r>
                      <a:r>
                        <a:rPr lang="en-ZA" sz="1800" kern="1200" baseline="0" dirty="0">
                          <a:solidFill>
                            <a:schemeClr val="dk1"/>
                          </a:solidFill>
                          <a:latin typeface="Arial" panose="020B0604020202020204" pitchFamily="34" charset="0"/>
                          <a:ea typeface="+mn-ea"/>
                          <a:cs typeface="Arial" panose="020B0604020202020204" pitchFamily="34" charset="0"/>
                        </a:rPr>
                        <a:t>  animal health and welfare  programmes;</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540385" algn="l"/>
                        </a:tabLst>
                      </a:pPr>
                      <a:r>
                        <a:rPr lang="en-ZA" sz="1800" kern="1200" dirty="0">
                          <a:solidFill>
                            <a:schemeClr val="dk1"/>
                          </a:solidFill>
                          <a:latin typeface="Arial" panose="020B0604020202020204" pitchFamily="34" charset="0"/>
                          <a:ea typeface="+mn-ea"/>
                          <a:cs typeface="Arial" panose="020B0604020202020204" pitchFamily="34" charset="0"/>
                        </a:rPr>
                        <a:t>Focus on zoonotic disease  prevention;</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540385" algn="l"/>
                        </a:tabLst>
                      </a:pPr>
                      <a:r>
                        <a:rPr lang="en-ZA" sz="1800" kern="1200" dirty="0">
                          <a:solidFill>
                            <a:schemeClr val="dk1"/>
                          </a:solidFill>
                          <a:latin typeface="Arial" panose="020B0604020202020204" pitchFamily="34" charset="0"/>
                          <a:ea typeface="+mn-ea"/>
                          <a:cs typeface="Arial" panose="020B0604020202020204" pitchFamily="34" charset="0"/>
                        </a:rPr>
                        <a:t>Render diagnostic service and epidemiological</a:t>
                      </a:r>
                      <a:r>
                        <a:rPr lang="en-ZA" sz="1800" kern="1200" baseline="0" dirty="0">
                          <a:solidFill>
                            <a:schemeClr val="dk1"/>
                          </a:solidFill>
                          <a:latin typeface="Arial" panose="020B0604020202020204" pitchFamily="34" charset="0"/>
                          <a:ea typeface="+mn-ea"/>
                          <a:cs typeface="Arial" panose="020B0604020202020204" pitchFamily="34" charset="0"/>
                        </a:rPr>
                        <a:t> investigation</a:t>
                      </a:r>
                      <a:r>
                        <a:rPr lang="en-ZA" sz="1800" kern="1200" dirty="0">
                          <a:solidFill>
                            <a:schemeClr val="dk1"/>
                          </a:solidFill>
                          <a:latin typeface="Arial" panose="020B0604020202020204" pitchFamily="34" charset="0"/>
                          <a:ea typeface="+mn-ea"/>
                          <a:cs typeface="Arial" panose="020B0604020202020204" pitchFamily="34" charset="0"/>
                        </a:rPr>
                        <a:t>; </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540385" algn="l"/>
                        </a:tabLst>
                      </a:pPr>
                      <a:r>
                        <a:rPr lang="en-ZA" sz="1800" kern="1200" dirty="0">
                          <a:solidFill>
                            <a:schemeClr val="dk1"/>
                          </a:solidFill>
                          <a:latin typeface="Arial" panose="020B0604020202020204" pitchFamily="34" charset="0"/>
                          <a:ea typeface="+mn-ea"/>
                          <a:cs typeface="Arial" panose="020B0604020202020204" pitchFamily="34" charset="0"/>
                        </a:rPr>
                        <a:t>Promote</a:t>
                      </a:r>
                      <a:r>
                        <a:rPr lang="en-ZA" sz="1800" kern="1200" baseline="0" dirty="0">
                          <a:solidFill>
                            <a:schemeClr val="dk1"/>
                          </a:solidFill>
                          <a:latin typeface="Arial" panose="020B0604020202020204" pitchFamily="34" charset="0"/>
                          <a:ea typeface="+mn-ea"/>
                          <a:cs typeface="Arial" panose="020B0604020202020204" pitchFamily="34" charset="0"/>
                        </a:rPr>
                        <a:t> food safety;  </a:t>
                      </a:r>
                    </a:p>
                    <a:p>
                      <a:pPr marL="342900" indent="-342900" algn="l" defTabSz="914400" rtl="0" eaLnBrk="1" latinLnBrk="0" hangingPunct="1">
                        <a:lnSpc>
                          <a:spcPct val="150000"/>
                        </a:lnSpc>
                        <a:spcAft>
                          <a:spcPts val="0"/>
                        </a:spcAft>
                        <a:buFont typeface="Symbol" panose="05050102010706020507" pitchFamily="18" charset="2"/>
                        <a:buChar char=""/>
                        <a:tabLst>
                          <a:tab pos="180340" algn="l"/>
                          <a:tab pos="540385" algn="l"/>
                        </a:tabLst>
                      </a:pPr>
                      <a:r>
                        <a:rPr lang="en-ZA" sz="1800" kern="1200" baseline="0" dirty="0">
                          <a:solidFill>
                            <a:schemeClr val="dk1"/>
                          </a:solidFill>
                          <a:latin typeface="Arial" panose="020B0604020202020204" pitchFamily="34" charset="0"/>
                          <a:ea typeface="+mn-ea"/>
                          <a:cs typeface="Arial" panose="020B0604020202020204" pitchFamily="34" charset="0"/>
                        </a:rPr>
                        <a:t>Export facilitation.</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32452491"/>
                  </a:ext>
                </a:extLst>
              </a:tr>
            </a:tbl>
          </a:graphicData>
        </a:graphic>
      </p:graphicFrame>
    </p:spTree>
    <p:extLst>
      <p:ext uri="{BB962C8B-B14F-4D97-AF65-F5344CB8AC3E}">
        <p14:creationId xmlns:p14="http://schemas.microsoft.com/office/powerpoint/2010/main" val="119069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746819764"/>
              </p:ext>
            </p:extLst>
          </p:nvPr>
        </p:nvGraphicFramePr>
        <p:xfrm>
          <a:off x="172244" y="1086404"/>
          <a:ext cx="9605292" cy="4554832"/>
        </p:xfrm>
        <a:graphic>
          <a:graphicData uri="http://schemas.openxmlformats.org/drawingml/2006/table">
            <a:tbl>
              <a:tblPr firstRow="1" firstCol="1" bandRow="1">
                <a:tableStyleId>{5DA37D80-6434-44D0-A028-1B22A696006F}</a:tableStyleId>
              </a:tblPr>
              <a:tblGrid>
                <a:gridCol w="1730399">
                  <a:extLst>
                    <a:ext uri="{9D8B030D-6E8A-4147-A177-3AD203B41FA5}">
                      <a16:colId xmlns:a16="http://schemas.microsoft.com/office/drawing/2014/main" val="2660243106"/>
                    </a:ext>
                  </a:extLst>
                </a:gridCol>
                <a:gridCol w="2305405">
                  <a:extLst>
                    <a:ext uri="{9D8B030D-6E8A-4147-A177-3AD203B41FA5}">
                      <a16:colId xmlns:a16="http://schemas.microsoft.com/office/drawing/2014/main" val="2753362942"/>
                    </a:ext>
                  </a:extLst>
                </a:gridCol>
                <a:gridCol w="3805987">
                  <a:extLst>
                    <a:ext uri="{9D8B030D-6E8A-4147-A177-3AD203B41FA5}">
                      <a16:colId xmlns:a16="http://schemas.microsoft.com/office/drawing/2014/main" val="3115104688"/>
                    </a:ext>
                  </a:extLst>
                </a:gridCol>
                <a:gridCol w="1763501">
                  <a:extLst>
                    <a:ext uri="{9D8B030D-6E8A-4147-A177-3AD203B41FA5}">
                      <a16:colId xmlns:a16="http://schemas.microsoft.com/office/drawing/2014/main" val="3910754164"/>
                    </a:ext>
                  </a:extLst>
                </a:gridCol>
              </a:tblGrid>
              <a:tr h="491440">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2024/25 Annual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596093">
                <a:tc rowSpan="7">
                  <a:txBody>
                    <a:bodyPr/>
                    <a:lstStyle/>
                    <a:p>
                      <a:pPr>
                        <a:lnSpc>
                          <a:spcPct val="115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a:t>
                      </a:r>
                    </a:p>
                    <a:p>
                      <a:pPr>
                        <a:lnSpc>
                          <a:spcPct val="115000"/>
                        </a:lnSpc>
                        <a:spcAft>
                          <a:spcPts val="800"/>
                        </a:spcAft>
                      </a:pPr>
                      <a:r>
                        <a:rPr lang="en-ZA" sz="1400" dirty="0">
                          <a:effectLst/>
                          <a:latin typeface="Arial" panose="020B0604020202020204" pitchFamily="34" charset="0"/>
                          <a:cs typeface="Arial" panose="020B0604020202020204" pitchFamily="34" charset="0"/>
                        </a:rPr>
                        <a:t> </a:t>
                      </a:r>
                    </a:p>
                    <a:p>
                      <a:pPr>
                        <a:lnSpc>
                          <a:spcPct val="115000"/>
                        </a:lnSpc>
                        <a:spcAft>
                          <a:spcPts val="800"/>
                        </a:spcAft>
                      </a:pPr>
                      <a:r>
                        <a:rPr lang="en-ZA" sz="1400" b="1" dirty="0">
                          <a:effectLst/>
                          <a:latin typeface="Arial" panose="020B0604020202020204" pitchFamily="34" charset="0"/>
                          <a:cs typeface="Arial" panose="020B0604020202020204" pitchFamily="34" charset="0"/>
                        </a:rPr>
                        <a:t>Outcome 3:</a:t>
                      </a:r>
                      <a:r>
                        <a:rPr lang="en-ZA" sz="1400" dirty="0">
                          <a:effectLst/>
                          <a:latin typeface="Arial" panose="020B0604020202020204" pitchFamily="34" charset="0"/>
                          <a:cs typeface="Arial" panose="020B0604020202020204" pitchFamily="34" charset="0"/>
                        </a:rPr>
                        <a:t> Increased food security levels in the province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rowSpan="4">
                  <a:txBody>
                    <a:bodyPr/>
                    <a:lstStyle/>
                    <a:p>
                      <a:pPr algn="l">
                        <a:lnSpc>
                          <a:spcPct val="107000"/>
                        </a:lnSpc>
                        <a:spcAft>
                          <a:spcPts val="800"/>
                        </a:spcAft>
                      </a:pPr>
                      <a:r>
                        <a:rPr lang="en-US" sz="1400" dirty="0">
                          <a:effectLst/>
                          <a:latin typeface="Arial" panose="020B0604020202020204" pitchFamily="34" charset="0"/>
                          <a:cs typeface="Arial" panose="020B0604020202020204" pitchFamily="34" charset="0"/>
                        </a:rPr>
                        <a:t>Biosecurity policies and strategies strengthened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4.1.1 </a:t>
                      </a:r>
                      <a:r>
                        <a:rPr lang="en-ZA"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samples collected for targeted animal disease surveillance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444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596093">
                <a:tc vMerge="1">
                  <a:txBody>
                    <a:bodyPr/>
                    <a:lstStyle/>
                    <a:p>
                      <a:endParaRPr lang="en-ZA"/>
                    </a:p>
                  </a:txBody>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4.1.2 </a:t>
                      </a:r>
                      <a:r>
                        <a:rPr lang="en-ZA"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visits to epidemiological units for veterinary interventions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3600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430026">
                <a:tc vMerge="1">
                  <a:txBody>
                    <a:bodyPr/>
                    <a:lstStyle/>
                    <a:p>
                      <a:endParaRPr lang="en-ZA"/>
                    </a:p>
                  </a:txBody>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4.1.3 </a:t>
                      </a:r>
                      <a:r>
                        <a:rPr lang="en-US" sz="1400">
                          <a:effectLst/>
                          <a:latin typeface="Arial" panose="020B0604020202020204" pitchFamily="34" charset="0"/>
                          <a:ea typeface="Calibri" panose="020F0502020204030204" pitchFamily="34" charset="0"/>
                          <a:cs typeface="Times New Roman" panose="02020603050405020304" pitchFamily="18" charset="0"/>
                        </a:rPr>
                        <a:t>Number of veterinary consultations conducted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2400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430026">
                <a:tc vMerge="1">
                  <a:txBody>
                    <a:bodyPr/>
                    <a:lstStyle/>
                    <a:p>
                      <a:endParaRPr lang="en-ZA" dirty="0"/>
                    </a:p>
                  </a:txBody>
                  <a:tcPr>
                    <a:lnT w="12700" cap="flat" cmpd="sng" algn="ctr">
                      <a:solidFill>
                        <a:srgbClr val="E2EFD9"/>
                      </a:solidFill>
                      <a:prstDash val="solid"/>
                      <a:round/>
                      <a:headEnd type="none" w="med" len="med"/>
                      <a:tailEnd type="none" w="med" len="med"/>
                    </a:lnT>
                  </a:tcPr>
                </a:tc>
                <a:tc vMerge="1">
                  <a:txBody>
                    <a:bodyPr/>
                    <a:lstStyle/>
                    <a:p>
                      <a:pPr algn="l">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4.2.1 </a:t>
                      </a:r>
                      <a:r>
                        <a:rPr lang="en-ZA"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veterinary certificates issued for export facilitation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81107214"/>
                  </a:ext>
                </a:extLst>
              </a:tr>
              <a:tr h="639433">
                <a:tc vMerge="1">
                  <a:txBody>
                    <a:bodyPr/>
                    <a:lstStyle/>
                    <a:p>
                      <a:endParaRPr lang="en-ZA"/>
                    </a:p>
                  </a:txBody>
                  <a:tcPr/>
                </a:tc>
                <a:tc rowSpan="2">
                  <a:txBody>
                    <a:bodyPr/>
                    <a:lstStyle/>
                    <a:p>
                      <a:pPr algn="l">
                        <a:lnSpc>
                          <a:spcPct val="107000"/>
                        </a:lnSpc>
                        <a:spcAft>
                          <a:spcPts val="800"/>
                        </a:spcAft>
                      </a:pPr>
                      <a:r>
                        <a:rPr lang="en-ZA" sz="1400" dirty="0">
                          <a:effectLst/>
                          <a:latin typeface="Arial" panose="020B0604020202020204" pitchFamily="34" charset="0"/>
                          <a:cs typeface="Arial" panose="020B0604020202020204" pitchFamily="34" charset="0"/>
                        </a:rPr>
                        <a:t>Reduce level of risks associated with food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4.3.1 </a:t>
                      </a:r>
                      <a:r>
                        <a:rPr lang="en-ZA"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inspections conducted on facilities producing meat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200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26880997"/>
                  </a:ext>
                </a:extLst>
              </a:tr>
              <a:tr h="444804">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vMerge="1">
                  <a:txBody>
                    <a:bodyPr/>
                    <a:lstStyle/>
                    <a:p>
                      <a:pPr algn="l">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4.4.1 </a:t>
                      </a:r>
                      <a:r>
                        <a:rPr lang="en-ZA"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laboratory tests performed according to approved standards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29000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47654090"/>
                  </a:ext>
                </a:extLst>
              </a:tr>
              <a:tr h="639433">
                <a:tc vMerge="1">
                  <a:txBody>
                    <a:bodyPr/>
                    <a:lstStyle/>
                    <a:p>
                      <a:endParaRPr lang="en-ZA"/>
                    </a:p>
                  </a:txBody>
                  <a:tcPr/>
                </a:tc>
                <a:tc>
                  <a:txBody>
                    <a:bodyPr/>
                    <a:lstStyle/>
                    <a:p>
                      <a:pPr algn="l">
                        <a:lnSpc>
                          <a:spcPct val="107000"/>
                        </a:lnSpc>
                        <a:spcAft>
                          <a:spcPts val="800"/>
                        </a:spcAft>
                      </a:pPr>
                      <a:r>
                        <a:rPr lang="en-US" sz="1400" kern="1200" dirty="0">
                          <a:solidFill>
                            <a:schemeClr val="tx1"/>
                          </a:solidFill>
                          <a:effectLst/>
                          <a:latin typeface="Arial" panose="020B0604020202020204" pitchFamily="34" charset="0"/>
                          <a:ea typeface="+mn-ea"/>
                          <a:cs typeface="Arial" panose="020B0604020202020204" pitchFamily="34" charset="0"/>
                        </a:rPr>
                        <a:t>Address and promotes the welfare of animals, animal identification and advisory services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4.5.1 </a:t>
                      </a:r>
                      <a:r>
                        <a:rPr lang="en-ZA"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Performing Animals Protection Act (PAPA) registration licences issued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6000"/>
                        </a:lnSpc>
                        <a:spcAft>
                          <a:spcPts val="80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29821497"/>
                  </a:ext>
                </a:extLst>
              </a:tr>
            </a:tbl>
          </a:graphicData>
        </a:graphic>
      </p:graphicFrame>
    </p:spTree>
    <p:extLst>
      <p:ext uri="{BB962C8B-B14F-4D97-AF65-F5344CB8AC3E}">
        <p14:creationId xmlns:p14="http://schemas.microsoft.com/office/powerpoint/2010/main" val="267346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05897A5-0585-6D48-7B50-DC06AFB38B7C}"/>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fontAlgn="base">
              <a:spcAft>
                <a:spcPct val="0"/>
              </a:spcAft>
            </a:pPr>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Programme 5:</a:t>
            </a:r>
            <a:br>
              <a:rPr lang="en-US" sz="2800" b="1" kern="1200">
                <a:solidFill>
                  <a:srgbClr val="FFFFFF"/>
                </a:solidFill>
                <a:latin typeface="+mj-lt"/>
                <a:ea typeface="+mj-ea"/>
                <a:cs typeface="+mj-cs"/>
              </a:rPr>
            </a:br>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Research and Technology Development Services </a:t>
            </a:r>
          </a:p>
        </p:txBody>
      </p:sp>
      <p:sp>
        <p:nvSpPr>
          <p:cNvPr id="4" name="Slide Number Placeholder 3">
            <a:extLst>
              <a:ext uri="{FF2B5EF4-FFF2-40B4-BE49-F238E27FC236}">
                <a16:creationId xmlns:a16="http://schemas.microsoft.com/office/drawing/2014/main" id="{C9550F30-87FC-1D11-6312-30C542EF3681}"/>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24</a:t>
            </a:fld>
            <a:endParaRPr lang="en-US" sz="1000">
              <a:solidFill>
                <a:schemeClr val="tx1">
                  <a:lumMod val="50000"/>
                  <a:lumOff val="50000"/>
                </a:schemeClr>
              </a:solidFill>
              <a:latin typeface="+mn-lt"/>
              <a:cs typeface="+mn-cs"/>
            </a:endParaRPr>
          </a:p>
        </p:txBody>
      </p:sp>
      <p:pic>
        <p:nvPicPr>
          <p:cNvPr id="5" name="Picture 4">
            <a:extLst>
              <a:ext uri="{FF2B5EF4-FFF2-40B4-BE49-F238E27FC236}">
                <a16:creationId xmlns:a16="http://schemas.microsoft.com/office/drawing/2014/main" id="{57A19425-4BB2-B182-8974-BA58FB5A028E}"/>
              </a:ext>
            </a:extLst>
          </p:cNvPr>
          <p:cNvPicPr>
            <a:picLocks noChangeAspect="1"/>
          </p:cNvPicPr>
          <p:nvPr/>
        </p:nvPicPr>
        <p:blipFill rotWithShape="1">
          <a:blip r:embed="rId2"/>
          <a:srcRect r="-142" b="37172"/>
          <a:stretch/>
        </p:blipFill>
        <p:spPr>
          <a:xfrm>
            <a:off x="3281366" y="37211"/>
            <a:ext cx="6624634" cy="6704157"/>
          </a:xfrm>
          <a:prstGeom prst="rect">
            <a:avLst/>
          </a:prstGeom>
        </p:spPr>
      </p:pic>
    </p:spTree>
    <p:extLst>
      <p:ext uri="{BB962C8B-B14F-4D97-AF65-F5344CB8AC3E}">
        <p14:creationId xmlns:p14="http://schemas.microsoft.com/office/powerpoint/2010/main" val="11131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3" y="141349"/>
            <a:ext cx="9684131" cy="983395"/>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GB"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Programme 5: Research and Technology Development Services </a:t>
            </a:r>
            <a:br>
              <a:rPr lang="en-ZA" sz="2900" b="1" dirty="0">
                <a:solidFill>
                  <a:schemeClr val="bg1"/>
                </a:solidFill>
                <a:latin typeface="Arial" panose="020B0604020202020204" pitchFamily="34" charset="0"/>
                <a:ea typeface="+mn-ea"/>
                <a:cs typeface="Arial" panose="020B0604020202020204" pitchFamily="34" charset="0"/>
              </a:rPr>
            </a:br>
            <a:endParaRPr lang="en-ZA" sz="2900" b="1" dirty="0">
              <a:solidFill>
                <a:schemeClr val="bg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249513" y="1414689"/>
            <a:ext cx="9649072" cy="5124227"/>
          </a:xfrm>
        </p:spPr>
        <p:txBody>
          <a:bodyPr>
            <a:normAutofit/>
          </a:bodyPr>
          <a:lstStyle/>
          <a:p>
            <a:pPr marL="0" indent="0">
              <a:lnSpc>
                <a:spcPct val="150000"/>
              </a:lnSpc>
              <a:spcAft>
                <a:spcPts val="0"/>
              </a:spcAft>
              <a:buNone/>
            </a:pPr>
            <a:r>
              <a:rPr lang="en-ZA" sz="1800" dirty="0">
                <a:latin typeface="Arial" panose="020B0604020202020204" pitchFamily="34" charset="0"/>
                <a:ea typeface="Times New Roman" panose="02020603050405020304" pitchFamily="18" charset="0"/>
                <a:cs typeface="Arial" panose="020B0604020202020204" pitchFamily="34" charset="0"/>
              </a:rPr>
              <a:t>The purpose of this programme is to provide expert, problem focused and client centric agricultural and environmental research, technology development and transfer impacting on development.</a:t>
            </a:r>
            <a:endParaRPr lang="en-ZA"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0"/>
              </a:spcAft>
              <a:buNone/>
            </a:pPr>
            <a:r>
              <a:rPr lang="en-ZA" dirty="0">
                <a:latin typeface="Arial" panose="020B0604020202020204" pitchFamily="34" charset="0"/>
                <a:ea typeface="Times New Roman" panose="02020603050405020304" pitchFamily="18" charset="0"/>
                <a:cs typeface="Times New Roman" panose="02020603050405020304" pitchFamily="18" charset="0"/>
              </a:rPr>
              <a:t> </a:t>
            </a:r>
            <a:endParaRPr lang="en-ZA"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2400" dirty="0">
              <a:ea typeface="Calibri" panose="020F0502020204030204" pitchFamily="34" charset="0"/>
              <a:cs typeface="Times New Roman" panose="02020603050405020304" pitchFamily="18" charset="0"/>
            </a:endParaRPr>
          </a:p>
          <a:p>
            <a:pPr marL="0" indent="0">
              <a:spcAft>
                <a:spcPts val="0"/>
              </a:spcAft>
              <a:buNone/>
            </a:pPr>
            <a:endParaRPr lang="en-ZA" sz="1200" dirty="0">
              <a:solidFill>
                <a:srgbClr val="FF0000"/>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25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788518354"/>
              </p:ext>
            </p:extLst>
          </p:nvPr>
        </p:nvGraphicFramePr>
        <p:xfrm>
          <a:off x="164467" y="2777286"/>
          <a:ext cx="9613069" cy="3173977"/>
        </p:xfrm>
        <a:graphic>
          <a:graphicData uri="http://schemas.openxmlformats.org/drawingml/2006/table">
            <a:tbl>
              <a:tblPr firstRow="1" bandRow="1">
                <a:tableStyleId>{21E4AEA4-8DFA-4A89-87EB-49C32662AFE0}</a:tableStyleId>
              </a:tblPr>
              <a:tblGrid>
                <a:gridCol w="3993121">
                  <a:extLst>
                    <a:ext uri="{9D8B030D-6E8A-4147-A177-3AD203B41FA5}">
                      <a16:colId xmlns:a16="http://schemas.microsoft.com/office/drawing/2014/main" val="3358348774"/>
                    </a:ext>
                  </a:extLst>
                </a:gridCol>
                <a:gridCol w="5619948">
                  <a:extLst>
                    <a:ext uri="{9D8B030D-6E8A-4147-A177-3AD203B41FA5}">
                      <a16:colId xmlns:a16="http://schemas.microsoft.com/office/drawing/2014/main" val="2568258900"/>
                    </a:ext>
                  </a:extLst>
                </a:gridCol>
              </a:tblGrid>
              <a:tr h="203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solidFill>
                            <a:schemeClr val="tx1"/>
                          </a:solidFill>
                          <a:latin typeface="Arial" panose="020B0604020202020204" pitchFamily="34" charset="0"/>
                          <a:cs typeface="Arial" panose="020B0604020202020204" pitchFamily="34" charset="0"/>
                        </a:rPr>
                        <a:t>Sub-programmes</a:t>
                      </a:r>
                    </a:p>
                    <a:p>
                      <a:endParaRPr lang="en-ZA"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r>
                        <a:rPr lang="en-ZA"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1600622334"/>
                  </a:ext>
                </a:extLst>
              </a:tr>
              <a:tr h="2533897">
                <a:tc>
                  <a:txBody>
                    <a:bodyPr/>
                    <a:lstStyle/>
                    <a:p>
                      <a:pPr marL="342900" indent="-342900">
                        <a:lnSpc>
                          <a:spcPct val="150000"/>
                        </a:lnSpc>
                        <a:spcAft>
                          <a:spcPts val="0"/>
                        </a:spcAft>
                        <a:buFont typeface="Symbol" panose="05050102010706020507" pitchFamily="18" charset="2"/>
                        <a:buChar char=""/>
                        <a:tabLst>
                          <a:tab pos="457200" algn="l"/>
                        </a:tabLst>
                      </a:pPr>
                      <a:r>
                        <a:rPr lang="en-US" dirty="0">
                          <a:latin typeface="Arial" panose="020B0604020202020204" pitchFamily="34" charset="0"/>
                          <a:cs typeface="Arial" panose="020B0604020202020204" pitchFamily="34" charset="0"/>
                        </a:rPr>
                        <a:t>Research </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457200" algn="l"/>
                        </a:tabLst>
                      </a:pPr>
                      <a:r>
                        <a:rPr lang="en-US" dirty="0">
                          <a:latin typeface="Arial" panose="020B0604020202020204" pitchFamily="34" charset="0"/>
                          <a:cs typeface="Arial" panose="020B0604020202020204" pitchFamily="34" charset="0"/>
                        </a:rPr>
                        <a:t>Technology Transfer Services </a:t>
                      </a:r>
                      <a:endParaRPr lang="en-ZA" dirty="0">
                        <a:latin typeface="Arial" panose="020B0604020202020204" pitchFamily="34" charset="0"/>
                        <a:cs typeface="Arial" panose="020B0604020202020204" pitchFamily="34" charset="0"/>
                      </a:endParaRPr>
                    </a:p>
                    <a:p>
                      <a:pPr marL="342900" indent="-342900">
                        <a:lnSpc>
                          <a:spcPct val="150000"/>
                        </a:lnSpc>
                        <a:spcAft>
                          <a:spcPts val="0"/>
                        </a:spcAft>
                        <a:buFont typeface="Symbol" panose="05050102010706020507" pitchFamily="18" charset="2"/>
                        <a:buChar char=""/>
                        <a:tabLst>
                          <a:tab pos="457200" algn="l"/>
                        </a:tabLst>
                      </a:pPr>
                      <a:r>
                        <a:rPr lang="en-US" dirty="0">
                          <a:latin typeface="Arial" panose="020B0604020202020204" pitchFamily="34" charset="0"/>
                          <a:cs typeface="Arial" panose="020B0604020202020204" pitchFamily="34" charset="0"/>
                        </a:rPr>
                        <a:t>Research Infrastructure Support Services</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pPr marL="342900" indent="-342900" algn="l" defTabSz="914400" rtl="0" eaLnBrk="1" latinLnBrk="0" hangingPunct="1">
                        <a:lnSpc>
                          <a:spcPct val="150000"/>
                        </a:lnSpc>
                        <a:spcAft>
                          <a:spcPts val="0"/>
                        </a:spcAft>
                        <a:buFont typeface="Symbol" panose="05050102010706020507" pitchFamily="18" charset="2"/>
                        <a:buChar char=""/>
                        <a:tabLst>
                          <a:tab pos="457200" algn="l"/>
                        </a:tabLst>
                      </a:pPr>
                      <a:r>
                        <a:rPr lang="en-ZA" sz="1800" kern="1200" dirty="0">
                          <a:solidFill>
                            <a:schemeClr val="dk1"/>
                          </a:solidFill>
                          <a:latin typeface="Arial" panose="020B0604020202020204" pitchFamily="34" charset="0"/>
                          <a:ea typeface="+mn-ea"/>
                          <a:cs typeface="Arial" panose="020B0604020202020204" pitchFamily="34" charset="0"/>
                        </a:rPr>
                        <a:t>Conduct and coordinate  research and technology development;</a:t>
                      </a:r>
                    </a:p>
                    <a:p>
                      <a:pPr marL="342900" indent="-342900" algn="l" defTabSz="914400" rtl="0" eaLnBrk="1" latinLnBrk="0" hangingPunct="1">
                        <a:lnSpc>
                          <a:spcPct val="150000"/>
                        </a:lnSpc>
                        <a:spcAft>
                          <a:spcPts val="0"/>
                        </a:spcAft>
                        <a:buFont typeface="Symbol" panose="05050102010706020507" pitchFamily="18" charset="2"/>
                        <a:buChar char=""/>
                        <a:tabLst>
                          <a:tab pos="457200" algn="l"/>
                        </a:tabLst>
                      </a:pPr>
                      <a:r>
                        <a:rPr lang="en-ZA" sz="1800" kern="1200" dirty="0">
                          <a:solidFill>
                            <a:schemeClr val="dk1"/>
                          </a:solidFill>
                          <a:latin typeface="Arial" panose="020B0604020202020204" pitchFamily="34" charset="0"/>
                          <a:ea typeface="+mn-ea"/>
                          <a:cs typeface="Arial" panose="020B0604020202020204" pitchFamily="34" charset="0"/>
                        </a:rPr>
                        <a:t>Disseminate information research and technology developments;</a:t>
                      </a:r>
                    </a:p>
                    <a:p>
                      <a:pPr marL="342900" indent="-342900" algn="l" defTabSz="914400" rtl="0" eaLnBrk="1" latinLnBrk="0" hangingPunct="1">
                        <a:lnSpc>
                          <a:spcPct val="150000"/>
                        </a:lnSpc>
                        <a:spcAft>
                          <a:spcPts val="0"/>
                        </a:spcAft>
                        <a:buFont typeface="Symbol" panose="05050102010706020507" pitchFamily="18" charset="2"/>
                        <a:buChar char=""/>
                        <a:tabLst>
                          <a:tab pos="457200" algn="l"/>
                        </a:tabLst>
                      </a:pPr>
                      <a:r>
                        <a:rPr lang="en-ZA" sz="1800" kern="1200" dirty="0">
                          <a:solidFill>
                            <a:schemeClr val="dk1"/>
                          </a:solidFill>
                          <a:latin typeface="Arial" panose="020B0604020202020204" pitchFamily="34" charset="0"/>
                          <a:ea typeface="+mn-ea"/>
                          <a:cs typeface="Arial" panose="020B0604020202020204" pitchFamily="34" charset="0"/>
                        </a:rPr>
                        <a:t>Provide infrastructure support services  on the research stations.</a:t>
                      </a:r>
                    </a:p>
                  </a:txBody>
                  <a:tcPr/>
                </a:tc>
                <a:extLst>
                  <a:ext uri="{0D108BD9-81ED-4DB2-BD59-A6C34878D82A}">
                    <a16:rowId xmlns:a16="http://schemas.microsoft.com/office/drawing/2014/main" val="3909191464"/>
                  </a:ext>
                </a:extLst>
              </a:tr>
            </a:tbl>
          </a:graphicData>
        </a:graphic>
      </p:graphicFrame>
    </p:spTree>
    <p:extLst>
      <p:ext uri="{BB962C8B-B14F-4D97-AF65-F5344CB8AC3E}">
        <p14:creationId xmlns:p14="http://schemas.microsoft.com/office/powerpoint/2010/main" val="96503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626415432"/>
              </p:ext>
            </p:extLst>
          </p:nvPr>
        </p:nvGraphicFramePr>
        <p:xfrm>
          <a:off x="144016" y="1052736"/>
          <a:ext cx="9633519" cy="5333378"/>
        </p:xfrm>
        <a:graphic>
          <a:graphicData uri="http://schemas.openxmlformats.org/drawingml/2006/table">
            <a:tbl>
              <a:tblPr firstRow="1" firstCol="1" bandRow="1">
                <a:tableStyleId>{5DA37D80-6434-44D0-A028-1B22A696006F}</a:tableStyleId>
              </a:tblPr>
              <a:tblGrid>
                <a:gridCol w="1712640">
                  <a:extLst>
                    <a:ext uri="{9D8B030D-6E8A-4147-A177-3AD203B41FA5}">
                      <a16:colId xmlns:a16="http://schemas.microsoft.com/office/drawing/2014/main" val="2660243106"/>
                    </a:ext>
                  </a:extLst>
                </a:gridCol>
                <a:gridCol w="2952328">
                  <a:extLst>
                    <a:ext uri="{9D8B030D-6E8A-4147-A177-3AD203B41FA5}">
                      <a16:colId xmlns:a16="http://schemas.microsoft.com/office/drawing/2014/main" val="2753362942"/>
                    </a:ext>
                  </a:extLst>
                </a:gridCol>
                <a:gridCol w="3240360">
                  <a:extLst>
                    <a:ext uri="{9D8B030D-6E8A-4147-A177-3AD203B41FA5}">
                      <a16:colId xmlns:a16="http://schemas.microsoft.com/office/drawing/2014/main" val="3115104688"/>
                    </a:ext>
                  </a:extLst>
                </a:gridCol>
                <a:gridCol w="1728191">
                  <a:extLst>
                    <a:ext uri="{9D8B030D-6E8A-4147-A177-3AD203B41FA5}">
                      <a16:colId xmlns:a16="http://schemas.microsoft.com/office/drawing/2014/main" val="3910754164"/>
                    </a:ext>
                  </a:extLst>
                </a:gridCol>
              </a:tblGrid>
              <a:tr h="471564">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800"/>
                        </a:spcAft>
                      </a:pPr>
                      <a:r>
                        <a:rPr lang="en-ZA" sz="1600" b="1" dirty="0">
                          <a:solidFill>
                            <a:srgbClr val="000000"/>
                          </a:solidFill>
                          <a:effectLst/>
                          <a:latin typeface="Arial" panose="020B0604020202020204" pitchFamily="34" charset="0"/>
                          <a:cs typeface="Arial" panose="020B0604020202020204" pitchFamily="34" charset="0"/>
                        </a:rPr>
                        <a:t>2024/25 Annual targets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624277">
                <a:tc rowSpan="7">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 </a:t>
                      </a: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Research projects implemented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5.1.1 </a:t>
                      </a:r>
                      <a:r>
                        <a:rPr lang="en-US" sz="1400" i="1">
                          <a:effectLst/>
                          <a:latin typeface="Arial" panose="020B0604020202020204" pitchFamily="34" charset="0"/>
                          <a:ea typeface="Calibri" panose="020F0502020204030204" pitchFamily="34" charset="0"/>
                          <a:cs typeface="Times New Roman" panose="02020603050405020304" pitchFamily="18" charset="0"/>
                        </a:rPr>
                        <a:t>Number of research projects implemented to improve agricultural production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502119">
                <a:tc vMerge="1">
                  <a:txBody>
                    <a:bodyPr/>
                    <a:lstStyle/>
                    <a:p>
                      <a:endParaRPr lang="en-ZA"/>
                    </a:p>
                  </a:txBody>
                  <a:tcPr>
                    <a:lnT w="12700" cap="flat" cmpd="sng" algn="ctr">
                      <a:solidFill>
                        <a:srgbClr val="E2EFD9"/>
                      </a:solidFill>
                      <a:prstDash val="solid"/>
                      <a:round/>
                      <a:headEnd type="none" w="med" len="med"/>
                      <a:tailEnd type="none" w="med" len="med"/>
                    </a:lnT>
                  </a:tcPr>
                </a:tc>
                <a:tc>
                  <a:txBody>
                    <a:bodyPr/>
                    <a:lstStyle/>
                    <a:p>
                      <a:pPr marL="0" algn="l" defTabSz="914400" rtl="0" eaLnBrk="1" latinLnBrk="0" hangingPunct="1">
                        <a:lnSpc>
                          <a:spcPct val="107000"/>
                        </a:lnSpc>
                        <a:spcAft>
                          <a:spcPts val="800"/>
                        </a:spcAft>
                      </a:pPr>
                      <a:r>
                        <a:rPr lang="en-ZA" sz="1400" kern="1200" dirty="0">
                          <a:solidFill>
                            <a:schemeClr val="tx1"/>
                          </a:solidFill>
                          <a:effectLst/>
                          <a:latin typeface="Arial" panose="020B0604020202020204" pitchFamily="34" charset="0"/>
                          <a:cs typeface="Arial" panose="020B0604020202020204" pitchFamily="34" charset="0"/>
                        </a:rPr>
                        <a:t>Development of  environmental</a:t>
                      </a:r>
                    </a:p>
                    <a:p>
                      <a:pPr marL="0" algn="l" defTabSz="914400" rtl="0" eaLnBrk="1" latinLnBrk="0" hangingPunct="1">
                        <a:lnSpc>
                          <a:spcPct val="107000"/>
                        </a:lnSpc>
                        <a:spcAft>
                          <a:spcPts val="800"/>
                        </a:spcAft>
                      </a:pPr>
                      <a:r>
                        <a:rPr lang="en-ZA" sz="1400" kern="1200" dirty="0">
                          <a:solidFill>
                            <a:schemeClr val="tx1"/>
                          </a:solidFill>
                          <a:effectLst/>
                          <a:latin typeface="Arial" panose="020B0604020202020204" pitchFamily="34" charset="0"/>
                          <a:cs typeface="Arial" panose="020B0604020202020204" pitchFamily="34" charset="0"/>
                        </a:rPr>
                        <a:t>Research projects</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5.1.2 </a:t>
                      </a:r>
                      <a:r>
                        <a:rPr lang="en-ZA" sz="1400" i="1">
                          <a:effectLst/>
                          <a:latin typeface="Arial" panose="020B0604020202020204" pitchFamily="34" charset="0"/>
                          <a:ea typeface="Calibri" panose="020F0502020204030204" pitchFamily="34" charset="0"/>
                          <a:cs typeface="Times New Roman" panose="02020603050405020304" pitchFamily="18" charset="0"/>
                        </a:rPr>
                        <a:t>Number of environmental research projects completed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718472">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Dissemination of environmental, ecological and biodiversity information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5.1.3 Number of biodiversity and ecological information disseminated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412633">
                <a:tc vMerge="1">
                  <a:txBody>
                    <a:bodyPr/>
                    <a:lstStyle/>
                    <a:p>
                      <a:endParaRPr lang="en-ZA" dirty="0"/>
                    </a:p>
                  </a:txBody>
                  <a:tcPr>
                    <a:lnT w="12700" cap="flat" cmpd="sng" algn="ctr">
                      <a:solidFill>
                        <a:srgbClr val="E2EFD9"/>
                      </a:solidFill>
                      <a:prstDash val="solid"/>
                      <a:round/>
                      <a:headEnd type="none" w="med" len="med"/>
                      <a:tailEnd type="none" w="med" len="med"/>
                    </a:lnT>
                  </a:tcPr>
                </a:tc>
                <a:tc>
                  <a:txBody>
                    <a:bodyPr/>
                    <a:lstStyle/>
                    <a:p>
                      <a:pPr>
                        <a:lnSpc>
                          <a:spcPct val="107000"/>
                        </a:lnSpc>
                        <a:spcAft>
                          <a:spcPts val="800"/>
                        </a:spcAft>
                      </a:pPr>
                      <a:r>
                        <a:rPr lang="en-US" sz="1400" kern="1200" dirty="0">
                          <a:effectLst/>
                          <a:latin typeface="Arial" panose="020B0604020202020204" pitchFamily="34" charset="0"/>
                          <a:cs typeface="Arial" panose="020B0604020202020204" pitchFamily="34" charset="0"/>
                        </a:rPr>
                        <a:t>Scientific papers published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5.2.1 </a:t>
                      </a:r>
                      <a:r>
                        <a:rPr lang="en-ZA" sz="1400" i="1">
                          <a:effectLst/>
                          <a:latin typeface="Arial" panose="020B0604020202020204" pitchFamily="34" charset="0"/>
                          <a:ea typeface="Calibri" panose="020F0502020204030204" pitchFamily="34" charset="0"/>
                          <a:cs typeface="Times New Roman" panose="02020603050405020304" pitchFamily="18" charset="0"/>
                        </a:rPr>
                        <a:t>Number of scientific papers published</a:t>
                      </a:r>
                      <a:r>
                        <a:rPr lang="en-ZA" sz="1400">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81107214"/>
                  </a:ext>
                </a:extLst>
              </a:tr>
              <a:tr h="624277">
                <a:tc vMerge="1">
                  <a:txBody>
                    <a:bodyPr/>
                    <a:lstStyle/>
                    <a:p>
                      <a:endParaRPr lang="en-ZA"/>
                    </a:p>
                  </a:txBody>
                  <a:tcPr/>
                </a:tc>
                <a:tc>
                  <a:txBody>
                    <a:bodyPr/>
                    <a:lstStyle/>
                    <a:p>
                      <a:pPr>
                        <a:lnSpc>
                          <a:spcPct val="107000"/>
                        </a:lnSpc>
                        <a:spcAft>
                          <a:spcPts val="800"/>
                        </a:spcAft>
                      </a:pPr>
                      <a:r>
                        <a:rPr lang="en-US" sz="1400" dirty="0">
                          <a:effectLst/>
                          <a:latin typeface="Arial" panose="020B0604020202020204" pitchFamily="34" charset="0"/>
                          <a:cs typeface="Arial" panose="020B0604020202020204" pitchFamily="34" charset="0"/>
                        </a:rPr>
                        <a:t>Research presented at peer review events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5.2.2 </a:t>
                      </a:r>
                      <a:r>
                        <a:rPr lang="en-US" sz="1400" i="1" dirty="0">
                          <a:effectLst/>
                          <a:latin typeface="Arial" panose="020B0604020202020204" pitchFamily="34" charset="0"/>
                          <a:ea typeface="Calibri" panose="020F0502020204030204" pitchFamily="34" charset="0"/>
                          <a:cs typeface="Times New Roman" panose="02020603050405020304" pitchFamily="18" charset="0"/>
                        </a:rPr>
                        <a:t>Number of research presentations made at peer reviewed events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26880997"/>
                  </a:ext>
                </a:extLst>
              </a:tr>
              <a:tr h="624277">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B w="12700" cap="flat" cmpd="sng" algn="ctr">
                      <a:solidFill>
                        <a:srgbClr val="E2EFD9"/>
                      </a:solidFill>
                      <a:prstDash val="solid"/>
                      <a:round/>
                      <a:headEnd type="none" w="med" len="med"/>
                      <a:tailEnd type="none" w="med" len="med"/>
                    </a:lnB>
                  </a:tcPr>
                </a:tc>
                <a:tc>
                  <a:txBody>
                    <a:bodyPr/>
                    <a:lstStyle/>
                    <a:p>
                      <a:pPr>
                        <a:lnSpc>
                          <a:spcPct val="106000"/>
                        </a:lnSpc>
                        <a:spcAft>
                          <a:spcPts val="800"/>
                        </a:spcAft>
                      </a:pPr>
                      <a:r>
                        <a:rPr lang="en-US" sz="1400" kern="1200" dirty="0">
                          <a:effectLst/>
                          <a:latin typeface="Arial" panose="020B0604020202020204" pitchFamily="34" charset="0"/>
                          <a:cs typeface="Arial" panose="020B0604020202020204" pitchFamily="34" charset="0"/>
                        </a:rPr>
                        <a:t>Research presented at technology transfer events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5.2.3 </a:t>
                      </a:r>
                      <a:r>
                        <a:rPr lang="en-US" sz="1400" i="1" kern="1200">
                          <a:effectLst/>
                          <a:latin typeface="Arial" panose="020B0604020202020204" pitchFamily="34" charset="0"/>
                          <a:ea typeface="Calibri" panose="020F0502020204030204" pitchFamily="34" charset="0"/>
                          <a:cs typeface="Times New Roman" panose="02020603050405020304" pitchFamily="18" charset="0"/>
                        </a:rPr>
                        <a:t>Number of research presentations made at technology transfer events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47654090"/>
                  </a:ext>
                </a:extLst>
              </a:tr>
              <a:tr h="934697">
                <a:tc vMerge="1">
                  <a:txBody>
                    <a:bodyPr/>
                    <a:lstStyle/>
                    <a:p>
                      <a:endParaRPr lang="en-ZA"/>
                    </a:p>
                  </a:txBody>
                  <a:tcPr>
                    <a:lnT w="12700" cap="flat" cmpd="sng" algn="ctr">
                      <a:solidFill>
                        <a:srgbClr val="E2EFD9"/>
                      </a:solidFill>
                      <a:prstDash val="solid"/>
                      <a:round/>
                      <a:headEnd type="none" w="med" len="med"/>
                      <a:tailEnd type="none" w="med" len="med"/>
                    </a:lnT>
                  </a:tcPr>
                </a:tc>
                <a:tc>
                  <a:txBody>
                    <a:bodyPr/>
                    <a:lstStyle/>
                    <a:p>
                      <a:pPr>
                        <a:lnSpc>
                          <a:spcPct val="106000"/>
                        </a:lnSpc>
                        <a:spcAft>
                          <a:spcPts val="800"/>
                        </a:spcAft>
                      </a:pPr>
                      <a:r>
                        <a:rPr lang="en-US" sz="1400" kern="1200" dirty="0">
                          <a:effectLst/>
                          <a:latin typeface="Arial" panose="020B0604020202020204" pitchFamily="34" charset="0"/>
                          <a:cs typeface="Arial" panose="020B0604020202020204" pitchFamily="34" charset="0"/>
                        </a:rPr>
                        <a:t>Technologies developed for smallholder producers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5.2.4 </a:t>
                      </a:r>
                      <a:r>
                        <a:rPr lang="en-US" sz="1400" i="1" kern="1200">
                          <a:effectLst/>
                          <a:latin typeface="Arial" panose="020B0604020202020204" pitchFamily="34" charset="0"/>
                          <a:ea typeface="Calibri" panose="020F0502020204030204" pitchFamily="34" charset="0"/>
                          <a:cs typeface="Times New Roman" panose="02020603050405020304" pitchFamily="18" charset="0"/>
                        </a:rPr>
                        <a:t>Number of new technologies developed for the smallholder producers</a:t>
                      </a:r>
                      <a:r>
                        <a:rPr lang="en-US" sz="1400" kern="1200">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29821497"/>
                  </a:ext>
                </a:extLst>
              </a:tr>
            </a:tbl>
          </a:graphicData>
        </a:graphic>
      </p:graphicFrame>
    </p:spTree>
    <p:extLst>
      <p:ext uri="{BB962C8B-B14F-4D97-AF65-F5344CB8AC3E}">
        <p14:creationId xmlns:p14="http://schemas.microsoft.com/office/powerpoint/2010/main" val="230591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825431"/>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391063435"/>
              </p:ext>
            </p:extLst>
          </p:nvPr>
        </p:nvGraphicFramePr>
        <p:xfrm>
          <a:off x="216024" y="1412776"/>
          <a:ext cx="9561512" cy="2517037"/>
        </p:xfrm>
        <a:graphic>
          <a:graphicData uri="http://schemas.openxmlformats.org/drawingml/2006/table">
            <a:tbl>
              <a:tblPr firstRow="1" firstCol="1" bandRow="1">
                <a:tableStyleId>{5DA37D80-6434-44D0-A028-1B22A696006F}</a:tableStyleId>
              </a:tblPr>
              <a:tblGrid>
                <a:gridCol w="1712640">
                  <a:extLst>
                    <a:ext uri="{9D8B030D-6E8A-4147-A177-3AD203B41FA5}">
                      <a16:colId xmlns:a16="http://schemas.microsoft.com/office/drawing/2014/main" val="2660243106"/>
                    </a:ext>
                  </a:extLst>
                </a:gridCol>
                <a:gridCol w="2952328">
                  <a:extLst>
                    <a:ext uri="{9D8B030D-6E8A-4147-A177-3AD203B41FA5}">
                      <a16:colId xmlns:a16="http://schemas.microsoft.com/office/drawing/2014/main" val="2753362942"/>
                    </a:ext>
                  </a:extLst>
                </a:gridCol>
                <a:gridCol w="3240360">
                  <a:extLst>
                    <a:ext uri="{9D8B030D-6E8A-4147-A177-3AD203B41FA5}">
                      <a16:colId xmlns:a16="http://schemas.microsoft.com/office/drawing/2014/main" val="3115104688"/>
                    </a:ext>
                  </a:extLst>
                </a:gridCol>
                <a:gridCol w="1656184">
                  <a:extLst>
                    <a:ext uri="{9D8B030D-6E8A-4147-A177-3AD203B41FA5}">
                      <a16:colId xmlns:a16="http://schemas.microsoft.com/office/drawing/2014/main" val="3910754164"/>
                    </a:ext>
                  </a:extLst>
                </a:gridCol>
              </a:tblGrid>
              <a:tr h="443581">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2024/25 Annual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388148">
                <a:tc rowSpan="3">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 </a:t>
                      </a: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Scientific investigations conducted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5.2.5 Number of scientific investigations conducted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786318">
                <a:tc vMerge="1">
                  <a:txBody>
                    <a:bodyPr/>
                    <a:lstStyle/>
                    <a:p>
                      <a:endParaRPr lang="en-ZA"/>
                    </a:p>
                  </a:txBody>
                  <a:tcPr>
                    <a:lnT w="12700" cap="flat" cmpd="sng" algn="ctr">
                      <a:solidFill>
                        <a:srgbClr val="E2EFD9"/>
                      </a:solidFill>
                      <a:prstDash val="solid"/>
                      <a:round/>
                      <a:headEnd type="none" w="med" len="med"/>
                      <a:tailEnd type="none" w="med" len="med"/>
                    </a:lnT>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Development and implementation of environmental management instruments planning tools and environmental sector programmes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5.2.6 </a:t>
                      </a:r>
                      <a:r>
                        <a:rPr lang="en-US" sz="1400" i="1" dirty="0">
                          <a:effectLst/>
                          <a:latin typeface="Arial" panose="020B0604020202020204" pitchFamily="34" charset="0"/>
                          <a:ea typeface="Calibri" panose="020F0502020204030204" pitchFamily="34" charset="0"/>
                          <a:cs typeface="Times New Roman" panose="02020603050405020304" pitchFamily="18" charset="0"/>
                        </a:rPr>
                        <a:t>Number of functional environmental information management systems maintained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701982">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Research infrastructure managed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5.3.1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research infrastructure managed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bl>
          </a:graphicData>
        </a:graphic>
      </p:graphicFrame>
    </p:spTree>
    <p:extLst>
      <p:ext uri="{BB962C8B-B14F-4D97-AF65-F5344CB8AC3E}">
        <p14:creationId xmlns:p14="http://schemas.microsoft.com/office/powerpoint/2010/main" val="262546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81BD841-B377-D3C4-88C1-8033AF340002}"/>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a:r>
              <a:rPr lang="en-US" sz="3600" b="1" kern="1200">
                <a:solidFill>
                  <a:srgbClr val="FFFFFF"/>
                </a:solidFill>
                <a:latin typeface="+mj-lt"/>
                <a:ea typeface="+mj-ea"/>
                <a:cs typeface="+mj-cs"/>
              </a:rPr>
              <a:t>Programme 6: </a:t>
            </a:r>
            <a:br>
              <a:rPr lang="en-US" sz="3600" b="1" kern="1200">
                <a:solidFill>
                  <a:srgbClr val="FFFFFF"/>
                </a:solidFill>
                <a:latin typeface="+mj-lt"/>
                <a:ea typeface="+mj-ea"/>
                <a:cs typeface="+mj-cs"/>
              </a:rPr>
            </a:b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Agricultural Economics Services </a:t>
            </a:r>
          </a:p>
        </p:txBody>
      </p:sp>
      <p:sp>
        <p:nvSpPr>
          <p:cNvPr id="4" name="Slide Number Placeholder 3">
            <a:extLst>
              <a:ext uri="{FF2B5EF4-FFF2-40B4-BE49-F238E27FC236}">
                <a16:creationId xmlns:a16="http://schemas.microsoft.com/office/drawing/2014/main" id="{AAE56ED7-A6CE-4344-6C21-439D99C6565A}"/>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28</a:t>
            </a:fld>
            <a:endParaRPr lang="en-US" sz="1000">
              <a:solidFill>
                <a:schemeClr val="tx1">
                  <a:lumMod val="50000"/>
                  <a:lumOff val="50000"/>
                </a:schemeClr>
              </a:solidFill>
              <a:latin typeface="+mn-lt"/>
              <a:cs typeface="+mn-cs"/>
            </a:endParaRPr>
          </a:p>
        </p:txBody>
      </p:sp>
      <p:pic>
        <p:nvPicPr>
          <p:cNvPr id="5" name="Picture 4">
            <a:extLst>
              <a:ext uri="{FF2B5EF4-FFF2-40B4-BE49-F238E27FC236}">
                <a16:creationId xmlns:a16="http://schemas.microsoft.com/office/drawing/2014/main" id="{F752DCA8-F483-0EBF-8C11-CDAE1942E0A9}"/>
              </a:ext>
            </a:extLst>
          </p:cNvPr>
          <p:cNvPicPr>
            <a:picLocks noChangeAspect="1"/>
          </p:cNvPicPr>
          <p:nvPr/>
        </p:nvPicPr>
        <p:blipFill rotWithShape="1">
          <a:blip r:embed="rId2"/>
          <a:srcRect r="-796" b="37585"/>
          <a:stretch/>
        </p:blipFill>
        <p:spPr>
          <a:xfrm>
            <a:off x="3281366" y="-17821"/>
            <a:ext cx="6624633" cy="6838610"/>
          </a:xfrm>
          <a:prstGeom prst="rect">
            <a:avLst/>
          </a:prstGeom>
        </p:spPr>
      </p:pic>
    </p:spTree>
    <p:extLst>
      <p:ext uri="{BB962C8B-B14F-4D97-AF65-F5344CB8AC3E}">
        <p14:creationId xmlns:p14="http://schemas.microsoft.com/office/powerpoint/2010/main" val="8509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16632"/>
            <a:ext cx="9649072" cy="792089"/>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GB" sz="2900" b="1" dirty="0">
                <a:solidFill>
                  <a:schemeClr val="bg1"/>
                </a:solidFill>
                <a:latin typeface="Arial" panose="020B0604020202020204" pitchFamily="34" charset="0"/>
                <a:ea typeface="+mn-ea"/>
                <a:cs typeface="Arial" panose="020B0604020202020204" pitchFamily="34" charset="0"/>
              </a:rPr>
            </a:br>
            <a:r>
              <a:rPr lang="en-GB" sz="2900" b="1" dirty="0">
                <a:solidFill>
                  <a:schemeClr val="bg1"/>
                </a:solidFill>
                <a:latin typeface="Arial" panose="020B0604020202020204" pitchFamily="34" charset="0"/>
                <a:ea typeface="+mn-ea"/>
                <a:cs typeface="Arial" panose="020B0604020202020204" pitchFamily="34" charset="0"/>
              </a:rPr>
              <a:t> </a:t>
            </a:r>
            <a:r>
              <a:rPr lang="en-ZA" sz="2900" b="1" dirty="0">
                <a:solidFill>
                  <a:schemeClr val="bg1"/>
                </a:solidFill>
                <a:latin typeface="Arial" panose="020B0604020202020204" pitchFamily="34" charset="0"/>
                <a:ea typeface="+mn-ea"/>
                <a:cs typeface="Arial" panose="020B0604020202020204" pitchFamily="34" charset="0"/>
              </a:rPr>
              <a:t>Programme 6: Agricultural Economics Services </a:t>
            </a:r>
            <a:br>
              <a:rPr lang="en-ZA" sz="2900" b="1" dirty="0">
                <a:solidFill>
                  <a:schemeClr val="bg1"/>
                </a:solidFill>
                <a:latin typeface="Arial" panose="020B0604020202020204" pitchFamily="34" charset="0"/>
                <a:ea typeface="+mn-ea"/>
                <a:cs typeface="Arial" panose="020B0604020202020204" pitchFamily="34" charset="0"/>
              </a:rPr>
            </a:br>
            <a:endParaRPr lang="en-ZA" sz="2900" b="1" dirty="0">
              <a:solidFill>
                <a:schemeClr val="bg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272480" y="908721"/>
            <a:ext cx="9361040" cy="5268244"/>
          </a:xfrm>
        </p:spPr>
        <p:txBody>
          <a:bodyPr>
            <a:normAutofit/>
          </a:bodyPr>
          <a:lstStyle/>
          <a:p>
            <a:pPr marL="0" indent="0" algn="just">
              <a:lnSpc>
                <a:spcPct val="150000"/>
              </a:lnSpc>
              <a:spcAft>
                <a:spcPts val="1200"/>
              </a:spcAft>
              <a:buNone/>
            </a:pPr>
            <a:r>
              <a:rPr lang="en-ZA" sz="1800" dirty="0">
                <a:latin typeface="Arial" panose="020B0604020202020204" pitchFamily="34" charset="0"/>
                <a:ea typeface="Calibri" panose="020F0502020204030204" pitchFamily="34" charset="0"/>
                <a:cs typeface="Times New Roman" panose="02020603050405020304" pitchFamily="18" charset="0"/>
              </a:rPr>
              <a:t>The purpose of the programme is </a:t>
            </a:r>
            <a:r>
              <a:rPr lang="en-US" sz="1800" dirty="0">
                <a:latin typeface="Arial" panose="020B0604020202020204" pitchFamily="34" charset="0"/>
                <a:ea typeface="Calibri" panose="020F0502020204030204" pitchFamily="34" charset="0"/>
                <a:cs typeface="Times New Roman" panose="02020603050405020304" pitchFamily="18" charset="0"/>
              </a:rPr>
              <a:t>to provide timely and relevant agricultural economic services to ensure equitable participation in the economy.</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29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430003263"/>
              </p:ext>
            </p:extLst>
          </p:nvPr>
        </p:nvGraphicFramePr>
        <p:xfrm>
          <a:off x="272480" y="2060847"/>
          <a:ext cx="9505056" cy="4116118"/>
        </p:xfrm>
        <a:graphic>
          <a:graphicData uri="http://schemas.openxmlformats.org/drawingml/2006/table">
            <a:tbl>
              <a:tblPr firstRow="1" bandRow="1">
                <a:tableStyleId>{21E4AEA4-8DFA-4A89-87EB-49C32662AFE0}</a:tableStyleId>
              </a:tblPr>
              <a:tblGrid>
                <a:gridCol w="3384376">
                  <a:extLst>
                    <a:ext uri="{9D8B030D-6E8A-4147-A177-3AD203B41FA5}">
                      <a16:colId xmlns:a16="http://schemas.microsoft.com/office/drawing/2014/main" val="586035080"/>
                    </a:ext>
                  </a:extLst>
                </a:gridCol>
                <a:gridCol w="6120680">
                  <a:extLst>
                    <a:ext uri="{9D8B030D-6E8A-4147-A177-3AD203B41FA5}">
                      <a16:colId xmlns:a16="http://schemas.microsoft.com/office/drawing/2014/main" val="1023282464"/>
                    </a:ext>
                  </a:extLst>
                </a:gridCol>
              </a:tblGrid>
              <a:tr h="383718">
                <a:tc>
                  <a:txBody>
                    <a:bodyPr/>
                    <a:lstStyle/>
                    <a:p>
                      <a:pPr algn="l"/>
                      <a:r>
                        <a:rPr lang="en-ZA" sz="1800" dirty="0">
                          <a:solidFill>
                            <a:schemeClr val="tx1"/>
                          </a:solidFill>
                          <a:latin typeface="Arial" panose="020B0604020202020204" pitchFamily="34" charset="0"/>
                          <a:cs typeface="Arial" panose="020B0604020202020204" pitchFamily="34" charset="0"/>
                        </a:rPr>
                        <a:t>Sub-programmes:</a:t>
                      </a:r>
                    </a:p>
                  </a:txBody>
                  <a:tcPr>
                    <a:solidFill>
                      <a:schemeClr val="accent2">
                        <a:lumMod val="60000"/>
                        <a:lumOff val="40000"/>
                      </a:schemeClr>
                    </a:solidFill>
                  </a:tcPr>
                </a:tc>
                <a:tc>
                  <a:txBody>
                    <a:bodyPr/>
                    <a:lstStyle/>
                    <a:p>
                      <a:pPr algn="l"/>
                      <a:r>
                        <a:rPr lang="en-ZA" sz="1800"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3310763967"/>
                  </a:ext>
                </a:extLst>
              </a:tr>
              <a:tr h="3732400">
                <a:tc>
                  <a:txBody>
                    <a:bodyPr/>
                    <a:lstStyle/>
                    <a:p>
                      <a:pPr marL="342900" indent="-342900" algn="l">
                        <a:lnSpc>
                          <a:spcPct val="150000"/>
                        </a:lnSpc>
                        <a:spcAft>
                          <a:spcPts val="0"/>
                        </a:spcAft>
                        <a:buFont typeface="Symbol" panose="05050102010706020507" pitchFamily="18" charset="2"/>
                        <a:buChar char=""/>
                      </a:pPr>
                      <a:r>
                        <a:rPr lang="en-US" sz="1800" dirty="0">
                          <a:latin typeface="Arial" panose="020B0604020202020204" pitchFamily="34" charset="0"/>
                          <a:cs typeface="Arial" panose="020B0604020202020204" pitchFamily="34" charset="0"/>
                        </a:rPr>
                        <a:t>Production Economics and Marketing Support; </a:t>
                      </a:r>
                      <a:endParaRPr lang="en-ZA" sz="1800" dirty="0">
                        <a:latin typeface="Arial" panose="020B0604020202020204" pitchFamily="34" charset="0"/>
                        <a:cs typeface="Arial" panose="020B0604020202020204" pitchFamily="34" charset="0"/>
                      </a:endParaRPr>
                    </a:p>
                    <a:p>
                      <a:pPr marL="342900" indent="-342900" algn="l">
                        <a:lnSpc>
                          <a:spcPct val="150000"/>
                        </a:lnSpc>
                        <a:spcAft>
                          <a:spcPts val="0"/>
                        </a:spcAft>
                        <a:buFont typeface="Symbol" panose="05050102010706020507" pitchFamily="18" charset="2"/>
                        <a:buChar char=""/>
                      </a:pPr>
                      <a:r>
                        <a:rPr lang="en-US" sz="1800" dirty="0">
                          <a:latin typeface="Arial" panose="020B0604020202020204" pitchFamily="34" charset="0"/>
                          <a:cs typeface="Arial" panose="020B0604020202020204" pitchFamily="34" charset="0"/>
                        </a:rPr>
                        <a:t>Agro-Processing Support; and</a:t>
                      </a:r>
                      <a:endParaRPr lang="en-ZA" sz="1800" dirty="0">
                        <a:latin typeface="Arial" panose="020B0604020202020204" pitchFamily="34" charset="0"/>
                        <a:cs typeface="Arial" panose="020B0604020202020204" pitchFamily="34" charset="0"/>
                      </a:endParaRPr>
                    </a:p>
                    <a:p>
                      <a:pPr marL="342900" indent="-342900" algn="l">
                        <a:lnSpc>
                          <a:spcPct val="150000"/>
                        </a:lnSpc>
                        <a:spcAft>
                          <a:spcPts val="0"/>
                        </a:spcAft>
                        <a:buFont typeface="Symbol" panose="05050102010706020507" pitchFamily="18" charset="2"/>
                        <a:buChar char=""/>
                      </a:pPr>
                      <a:r>
                        <a:rPr lang="en-US" sz="1800" dirty="0">
                          <a:latin typeface="Arial" panose="020B0604020202020204" pitchFamily="34" charset="0"/>
                          <a:cs typeface="Arial" panose="020B0604020202020204" pitchFamily="34" charset="0"/>
                        </a:rPr>
                        <a:t>Macroeconomics Support</a:t>
                      </a:r>
                      <a:endParaRPr lang="en-ZA" sz="1800" dirty="0">
                        <a:latin typeface="Arial" panose="020B0604020202020204" pitchFamily="34" charset="0"/>
                        <a:cs typeface="Arial" panose="020B0604020202020204" pitchFamily="34" charset="0"/>
                      </a:endParaRPr>
                    </a:p>
                    <a:p>
                      <a:pPr algn="l"/>
                      <a:endParaRPr lang="en-ZA" sz="1800" dirty="0">
                        <a:latin typeface="Arial" panose="020B0604020202020204" pitchFamily="34" charset="0"/>
                        <a:cs typeface="Arial" panose="020B0604020202020204" pitchFamily="34" charset="0"/>
                      </a:endParaRPr>
                    </a:p>
                  </a:txBody>
                  <a:tcPr/>
                </a:tc>
                <a:tc>
                  <a:txBody>
                    <a:bodyPr/>
                    <a:lstStyle/>
                    <a:p>
                      <a:pPr marL="342900" lvl="1" indent="-342900" algn="l" defTabSz="914400" rtl="0" eaLnBrk="1" latinLnBrk="0" hangingPunct="1">
                        <a:lnSpc>
                          <a:spcPct val="150000"/>
                        </a:lnSpc>
                        <a:spcBef>
                          <a:spcPts val="3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Establish and support cooperatives;</a:t>
                      </a:r>
                    </a:p>
                    <a:p>
                      <a:pPr marL="342900" lvl="1" indent="-342900" algn="l" defTabSz="914400" rtl="0" eaLnBrk="1" latinLnBrk="0" hangingPunct="1">
                        <a:lnSpc>
                          <a:spcPct val="150000"/>
                        </a:lnSpc>
                        <a:spcBef>
                          <a:spcPts val="3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Assist farmers to access markets;</a:t>
                      </a:r>
                    </a:p>
                    <a:p>
                      <a:pPr marL="342900" lvl="1" indent="-342900" algn="l" defTabSz="914400" rtl="0" eaLnBrk="1" latinLnBrk="0" hangingPunct="1">
                        <a:lnSpc>
                          <a:spcPct val="150000"/>
                        </a:lnSpc>
                        <a:spcBef>
                          <a:spcPts val="3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Agro-processing and value adding facilitation and support; </a:t>
                      </a:r>
                    </a:p>
                    <a:p>
                      <a:pPr marL="342900" lvl="1" indent="-342900" algn="l" defTabSz="914400" rtl="0" eaLnBrk="1" latinLnBrk="0" hangingPunct="1">
                        <a:lnSpc>
                          <a:spcPct val="150000"/>
                        </a:lnSpc>
                        <a:spcBef>
                          <a:spcPts val="3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Provision of agricultural economic information and statistics; </a:t>
                      </a:r>
                    </a:p>
                    <a:p>
                      <a:pPr marL="342900" lvl="1" indent="-342900" algn="l" defTabSz="914400" rtl="0" eaLnBrk="1" latinLnBrk="0" hangingPunct="1">
                        <a:lnSpc>
                          <a:spcPct val="150000"/>
                        </a:lnSpc>
                        <a:spcBef>
                          <a:spcPts val="3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Analysis of the agricultural sector and production of macroeconomic reports. </a:t>
                      </a:r>
                    </a:p>
                  </a:txBody>
                  <a:tcPr/>
                </a:tc>
                <a:extLst>
                  <a:ext uri="{0D108BD9-81ED-4DB2-BD59-A6C34878D82A}">
                    <a16:rowId xmlns:a16="http://schemas.microsoft.com/office/drawing/2014/main" val="2357297367"/>
                  </a:ext>
                </a:extLst>
              </a:tr>
            </a:tbl>
          </a:graphicData>
        </a:graphic>
      </p:graphicFrame>
    </p:spTree>
    <p:extLst>
      <p:ext uri="{BB962C8B-B14F-4D97-AF65-F5344CB8AC3E}">
        <p14:creationId xmlns:p14="http://schemas.microsoft.com/office/powerpoint/2010/main" val="298858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87B3FB4-8F45-EBC1-6615-4C9A6663656F}"/>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a:r>
              <a:rPr lang="en-US" altLang="en-US" sz="3600" b="1" kern="1200">
                <a:solidFill>
                  <a:srgbClr val="FFFFFF"/>
                </a:solidFill>
                <a:effectLst>
                  <a:outerShdw blurRad="38100" dist="38100" dir="2700000" algn="tl">
                    <a:srgbClr val="000000">
                      <a:alpha val="43137"/>
                    </a:srgbClr>
                  </a:outerShdw>
                </a:effectLst>
                <a:latin typeface="+mj-lt"/>
                <a:ea typeface="+mj-ea"/>
                <a:cs typeface="+mj-cs"/>
              </a:rPr>
              <a:t>STRATEGIC FOCUS </a:t>
            </a:r>
            <a:br>
              <a:rPr lang="en-US" altLang="en-US" sz="3600" b="1" kern="1200">
                <a:solidFill>
                  <a:srgbClr val="FFFFFF"/>
                </a:solidFill>
                <a:effectLst>
                  <a:outerShdw blurRad="38100" dist="38100" dir="2700000" algn="tl">
                    <a:srgbClr val="000000">
                      <a:alpha val="43137"/>
                    </a:srgbClr>
                  </a:outerShdw>
                </a:effectLst>
                <a:latin typeface="+mj-lt"/>
                <a:ea typeface="+mj-ea"/>
                <a:cs typeface="+mj-cs"/>
              </a:rPr>
            </a:br>
            <a:endParaRPr lang="en-US" sz="3600" kern="1200">
              <a:solidFill>
                <a:srgbClr val="FFFFFF"/>
              </a:solidFill>
              <a:effectLst>
                <a:outerShdw blurRad="38100" dist="38100" dir="2700000" algn="tl">
                  <a:srgbClr val="000000">
                    <a:alpha val="43137"/>
                  </a:srgbClr>
                </a:outerShdw>
              </a:effectLst>
              <a:latin typeface="+mj-lt"/>
              <a:ea typeface="+mj-ea"/>
              <a:cs typeface="+mj-cs"/>
            </a:endParaRPr>
          </a:p>
        </p:txBody>
      </p:sp>
      <p:pic>
        <p:nvPicPr>
          <p:cNvPr id="5" name="Picture 4">
            <a:extLst>
              <a:ext uri="{FF2B5EF4-FFF2-40B4-BE49-F238E27FC236}">
                <a16:creationId xmlns:a16="http://schemas.microsoft.com/office/drawing/2014/main" id="{7B20718F-08FD-4605-1204-12DCC084FADA}"/>
              </a:ext>
            </a:extLst>
          </p:cNvPr>
          <p:cNvPicPr>
            <a:picLocks noChangeAspect="1"/>
          </p:cNvPicPr>
          <p:nvPr/>
        </p:nvPicPr>
        <p:blipFill rotWithShape="1">
          <a:blip r:embed="rId2"/>
          <a:srcRect r="1441" b="37800"/>
          <a:stretch/>
        </p:blipFill>
        <p:spPr>
          <a:xfrm>
            <a:off x="3281366" y="-17821"/>
            <a:ext cx="6592438" cy="6687181"/>
          </a:xfrm>
          <a:prstGeom prst="rect">
            <a:avLst/>
          </a:prstGeom>
        </p:spPr>
      </p:pic>
      <p:sp>
        <p:nvSpPr>
          <p:cNvPr id="4" name="Slide Number Placeholder 3">
            <a:extLst>
              <a:ext uri="{FF2B5EF4-FFF2-40B4-BE49-F238E27FC236}">
                <a16:creationId xmlns:a16="http://schemas.microsoft.com/office/drawing/2014/main" id="{3B1B7791-1643-17E8-9B5D-31726625671F}"/>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F4669681-C5C1-40EE-A84D-7884903A76EE}" type="slidenum">
              <a:rPr lang="en-US" sz="1000">
                <a:solidFill>
                  <a:schemeClr val="tx1">
                    <a:lumMod val="50000"/>
                    <a:lumOff val="50000"/>
                  </a:schemeClr>
                </a:solidFill>
                <a:latin typeface="+mn-lt"/>
                <a:cs typeface="+mn-cs"/>
              </a:rPr>
              <a:pPr fontAlgn="auto">
                <a:spcBef>
                  <a:spcPts val="0"/>
                </a:spcBef>
                <a:spcAft>
                  <a:spcPts val="600"/>
                </a:spcAft>
                <a:defRPr/>
              </a:pPr>
              <a:t>3</a:t>
            </a:fld>
            <a:endParaRPr lang="en-US" sz="10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197975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2417"/>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1087174606"/>
              </p:ext>
            </p:extLst>
          </p:nvPr>
        </p:nvGraphicFramePr>
        <p:xfrm>
          <a:off x="144018" y="1412776"/>
          <a:ext cx="9633518" cy="4609518"/>
        </p:xfrm>
        <a:graphic>
          <a:graphicData uri="http://schemas.openxmlformats.org/drawingml/2006/table">
            <a:tbl>
              <a:tblPr firstRow="1" firstCol="1" bandRow="1">
                <a:tableStyleId>{5DA37D80-6434-44D0-A028-1B22A696006F}</a:tableStyleId>
              </a:tblPr>
              <a:tblGrid>
                <a:gridCol w="1515848">
                  <a:extLst>
                    <a:ext uri="{9D8B030D-6E8A-4147-A177-3AD203B41FA5}">
                      <a16:colId xmlns:a16="http://schemas.microsoft.com/office/drawing/2014/main" val="2660243106"/>
                    </a:ext>
                  </a:extLst>
                </a:gridCol>
                <a:gridCol w="2448680">
                  <a:extLst>
                    <a:ext uri="{9D8B030D-6E8A-4147-A177-3AD203B41FA5}">
                      <a16:colId xmlns:a16="http://schemas.microsoft.com/office/drawing/2014/main" val="2753362942"/>
                    </a:ext>
                  </a:extLst>
                </a:gridCol>
                <a:gridCol w="3220718">
                  <a:extLst>
                    <a:ext uri="{9D8B030D-6E8A-4147-A177-3AD203B41FA5}">
                      <a16:colId xmlns:a16="http://schemas.microsoft.com/office/drawing/2014/main" val="3115104688"/>
                    </a:ext>
                  </a:extLst>
                </a:gridCol>
                <a:gridCol w="2448272">
                  <a:extLst>
                    <a:ext uri="{9D8B030D-6E8A-4147-A177-3AD203B41FA5}">
                      <a16:colId xmlns:a16="http://schemas.microsoft.com/office/drawing/2014/main" val="2258716681"/>
                    </a:ext>
                  </a:extLst>
                </a:gridCol>
              </a:tblGrid>
              <a:tr h="577780">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rgbClr val="000000"/>
                          </a:solidFill>
                          <a:effectLst/>
                          <a:latin typeface="Arial" panose="020B0604020202020204" pitchFamily="34" charset="0"/>
                          <a:cs typeface="Arial" panose="020B0604020202020204" pitchFamily="34" charset="0"/>
                        </a:rPr>
                        <a:t>2024/25 Annual targets</a:t>
                      </a:r>
                      <a:endParaRPr lang="en-ZA" sz="1400" dirty="0">
                        <a:effectLst/>
                        <a:latin typeface="Arial" panose="020B0604020202020204" pitchFamily="34" charset="0"/>
                        <a:cs typeface="Arial" panose="020B0604020202020204" pitchFamily="34" charset="0"/>
                      </a:endParaRPr>
                    </a:p>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635887">
                <a:tc rowSpan="6">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 </a:t>
                      </a:r>
                    </a:p>
                    <a:p>
                      <a:pPr>
                        <a:lnSpc>
                          <a:spcPct val="107000"/>
                        </a:lnSpc>
                        <a:spcAft>
                          <a:spcPts val="800"/>
                        </a:spcAft>
                      </a:pPr>
                      <a:r>
                        <a:rPr lang="en-ZA" sz="1400" b="1"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rowSpan="2">
                  <a:txBody>
                    <a:bodyPr/>
                    <a:lstStyle/>
                    <a:p>
                      <a:pPr>
                        <a:lnSpc>
                          <a:spcPct val="107000"/>
                        </a:lnSpc>
                        <a:spcAft>
                          <a:spcPts val="800"/>
                        </a:spcAft>
                      </a:pPr>
                      <a:r>
                        <a:rPr lang="en-ZA" sz="1400">
                          <a:effectLst/>
                          <a:latin typeface="Arial" panose="020B0604020202020204" pitchFamily="34" charset="0"/>
                          <a:cs typeface="Arial" panose="020B0604020202020204" pitchFamily="34" charset="0"/>
                        </a:rPr>
                        <a:t>Agri-businesses supported with market access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6.1.1 </a:t>
                      </a:r>
                      <a:r>
                        <a:rPr lang="en-ZA" sz="1400" i="1">
                          <a:effectLst/>
                          <a:latin typeface="Arial" panose="020B0604020202020204" pitchFamily="34" charset="0"/>
                          <a:ea typeface="Calibri" panose="020F0502020204030204" pitchFamily="34" charset="0"/>
                          <a:cs typeface="Times New Roman" panose="02020603050405020304" pitchFamily="18" charset="0"/>
                        </a:rPr>
                        <a:t>Number of agri-businesses supported with marketing services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140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635887">
                <a:tc vMerge="1">
                  <a:txBody>
                    <a:bodyPr/>
                    <a:lstStyle/>
                    <a:p>
                      <a:endParaRPr lang="en-ZA"/>
                    </a:p>
                  </a:txBody>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6.1.2 </a:t>
                      </a:r>
                      <a:r>
                        <a:rPr lang="en-ZA"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clients supported with production economics services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40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635887">
                <a:tc vMerge="1">
                  <a:txBody>
                    <a:bodyPr/>
                    <a:lstStyle/>
                    <a:p>
                      <a:endParaRPr lang="en-ZA"/>
                    </a:p>
                  </a:txBody>
                  <a:tcPr/>
                </a:tc>
                <a:tc rowSpan="2">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Agribusinesses supported with BEE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6.1.3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agribusinesses supported with Black Economic Empowerment advisory services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635887">
                <a:tc vMerge="1">
                  <a:txBody>
                    <a:bodyPr/>
                    <a:lstStyle/>
                    <a:p>
                      <a:endParaRPr lang="en-ZA"/>
                    </a:p>
                  </a:txBody>
                  <a:tcPr/>
                </a:tc>
                <a:tc vMerge="1">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6.1.4 Number of new agricultural cooperatives registered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Times New Roman" panose="02020603050405020304" pitchFamily="18" charset="0"/>
                          <a:cs typeface="Times New Roman" panose="02020603050405020304" pitchFamily="18" charset="0"/>
                        </a:rPr>
                        <a:t>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1376175"/>
                  </a:ext>
                </a:extLst>
              </a:tr>
              <a:tr h="635887">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Agri-businesses supported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6.2.1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agri-businesses supported with </a:t>
                      </a:r>
                      <a:r>
                        <a:rPr lang="en-ZA" sz="1400" i="1" dirty="0" err="1">
                          <a:effectLst/>
                          <a:latin typeface="Arial" panose="020B0604020202020204" pitchFamily="34" charset="0"/>
                          <a:ea typeface="Calibri" panose="020F0502020204030204" pitchFamily="34" charset="0"/>
                          <a:cs typeface="Times New Roman" panose="02020603050405020304" pitchFamily="18" charset="0"/>
                        </a:rPr>
                        <a:t>agro</a:t>
                      </a:r>
                      <a:r>
                        <a:rPr lang="en-ZA" sz="1400" i="1" dirty="0">
                          <a:effectLst/>
                          <a:latin typeface="Arial" panose="020B0604020202020204" pitchFamily="34" charset="0"/>
                          <a:ea typeface="Calibri" panose="020F0502020204030204" pitchFamily="34" charset="0"/>
                          <a:cs typeface="Times New Roman" panose="02020603050405020304" pitchFamily="18" charset="0"/>
                        </a:rPr>
                        <a:t>-processing initiatives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13224090"/>
                  </a:ext>
                </a:extLst>
              </a:tr>
              <a:tr h="777369">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Economic Reports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6.3.1 </a:t>
                      </a:r>
                      <a:r>
                        <a:rPr lang="en-ZA" sz="1400" i="1">
                          <a:effectLst/>
                          <a:latin typeface="Arial" panose="020B0604020202020204" pitchFamily="34" charset="0"/>
                          <a:ea typeface="Calibri" panose="020F0502020204030204" pitchFamily="34" charset="0"/>
                          <a:cs typeface="Times New Roman" panose="02020603050405020304" pitchFamily="18" charset="0"/>
                        </a:rPr>
                        <a:t>Number of economic reports compiled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905685799"/>
                  </a:ext>
                </a:extLst>
              </a:tr>
            </a:tbl>
          </a:graphicData>
        </a:graphic>
      </p:graphicFrame>
    </p:spTree>
    <p:extLst>
      <p:ext uri="{BB962C8B-B14F-4D97-AF65-F5344CB8AC3E}">
        <p14:creationId xmlns:p14="http://schemas.microsoft.com/office/powerpoint/2010/main" val="57621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AE9E9C-8604-8CD2-BB51-CCF9EBCBC510}"/>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fontAlgn="base">
              <a:spcAft>
                <a:spcPct val="0"/>
              </a:spcAft>
            </a:pPr>
            <a:br>
              <a:rPr lang="en-US" sz="3100" b="1" kern="1200">
                <a:solidFill>
                  <a:srgbClr val="FFFFFF"/>
                </a:solidFill>
                <a:latin typeface="+mj-lt"/>
                <a:ea typeface="+mj-ea"/>
                <a:cs typeface="+mj-cs"/>
              </a:rPr>
            </a:br>
            <a:r>
              <a:rPr lang="en-US" sz="3100" b="1" kern="1200">
                <a:solidFill>
                  <a:srgbClr val="FFFFFF"/>
                </a:solidFill>
                <a:latin typeface="+mj-lt"/>
                <a:ea typeface="+mj-ea"/>
                <a:cs typeface="+mj-cs"/>
              </a:rPr>
              <a:t>Programme 7: </a:t>
            </a:r>
            <a:br>
              <a:rPr lang="en-US" sz="3100" b="1" kern="1200">
                <a:solidFill>
                  <a:srgbClr val="FFFFFF"/>
                </a:solidFill>
                <a:latin typeface="+mj-lt"/>
                <a:ea typeface="+mj-ea"/>
                <a:cs typeface="+mj-cs"/>
              </a:rPr>
            </a:br>
            <a:br>
              <a:rPr lang="en-US" sz="3100" b="1" kern="1200">
                <a:solidFill>
                  <a:srgbClr val="FFFFFF"/>
                </a:solidFill>
                <a:latin typeface="+mj-lt"/>
                <a:ea typeface="+mj-ea"/>
                <a:cs typeface="+mj-cs"/>
              </a:rPr>
            </a:br>
            <a:r>
              <a:rPr lang="en-US" sz="3100" b="1" kern="1200">
                <a:solidFill>
                  <a:srgbClr val="FFFFFF"/>
                </a:solidFill>
                <a:latin typeface="+mj-lt"/>
                <a:ea typeface="+mj-ea"/>
                <a:cs typeface="+mj-cs"/>
              </a:rPr>
              <a:t>Rural Development</a:t>
            </a:r>
          </a:p>
        </p:txBody>
      </p:sp>
      <p:sp>
        <p:nvSpPr>
          <p:cNvPr id="4" name="Slide Number Placeholder 3">
            <a:extLst>
              <a:ext uri="{FF2B5EF4-FFF2-40B4-BE49-F238E27FC236}">
                <a16:creationId xmlns:a16="http://schemas.microsoft.com/office/drawing/2014/main" id="{C62F57E4-A761-9DED-9320-7AF70B6E48B8}"/>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31</a:t>
            </a:fld>
            <a:endParaRPr lang="en-US" sz="1000">
              <a:solidFill>
                <a:schemeClr val="tx1">
                  <a:lumMod val="50000"/>
                  <a:lumOff val="50000"/>
                </a:schemeClr>
              </a:solidFill>
              <a:latin typeface="+mn-lt"/>
              <a:cs typeface="+mn-cs"/>
            </a:endParaRPr>
          </a:p>
        </p:txBody>
      </p:sp>
      <p:pic>
        <p:nvPicPr>
          <p:cNvPr id="5" name="Picture 4">
            <a:extLst>
              <a:ext uri="{FF2B5EF4-FFF2-40B4-BE49-F238E27FC236}">
                <a16:creationId xmlns:a16="http://schemas.microsoft.com/office/drawing/2014/main" id="{634D0CB4-F9FC-298B-EE28-4AF6A06E35BB}"/>
              </a:ext>
            </a:extLst>
          </p:cNvPr>
          <p:cNvPicPr>
            <a:picLocks noChangeAspect="1"/>
          </p:cNvPicPr>
          <p:nvPr/>
        </p:nvPicPr>
        <p:blipFill rotWithShape="1">
          <a:blip r:embed="rId2"/>
          <a:srcRect r="-375" b="37585"/>
          <a:stretch/>
        </p:blipFill>
        <p:spPr>
          <a:xfrm>
            <a:off x="3281366" y="0"/>
            <a:ext cx="6592438" cy="6857999"/>
          </a:xfrm>
          <a:prstGeom prst="rect">
            <a:avLst/>
          </a:prstGeom>
        </p:spPr>
      </p:pic>
    </p:spTree>
    <p:extLst>
      <p:ext uri="{BB962C8B-B14F-4D97-AF65-F5344CB8AC3E}">
        <p14:creationId xmlns:p14="http://schemas.microsoft.com/office/powerpoint/2010/main" val="8618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6" y="116633"/>
            <a:ext cx="9623859" cy="798158"/>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GB" sz="2900" b="1" dirty="0">
                <a:solidFill>
                  <a:schemeClr val="bg1"/>
                </a:solidFill>
                <a:latin typeface="Arial" panose="020B0604020202020204" pitchFamily="34" charset="0"/>
                <a:ea typeface="+mn-ea"/>
                <a:cs typeface="Arial" panose="020B0604020202020204" pitchFamily="34" charset="0"/>
              </a:rPr>
            </a:br>
            <a:r>
              <a:rPr lang="en-GB" sz="2900" b="1" dirty="0">
                <a:solidFill>
                  <a:schemeClr val="bg1"/>
                </a:solidFill>
                <a:latin typeface="Arial" panose="020B0604020202020204" pitchFamily="34" charset="0"/>
                <a:ea typeface="+mn-ea"/>
                <a:cs typeface="Arial" panose="020B0604020202020204" pitchFamily="34" charset="0"/>
              </a:rPr>
              <a:t> </a:t>
            </a: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Programme 7: Rural Development  </a:t>
            </a:r>
            <a:br>
              <a:rPr lang="en-ZA" sz="2900" b="1" dirty="0">
                <a:solidFill>
                  <a:schemeClr val="bg1"/>
                </a:solidFill>
                <a:latin typeface="Arial" panose="020B0604020202020204" pitchFamily="34" charset="0"/>
                <a:ea typeface="+mn-ea"/>
                <a:cs typeface="Arial" panose="020B0604020202020204" pitchFamily="34" charset="0"/>
              </a:rPr>
            </a:br>
            <a:br>
              <a:rPr lang="en-ZA" sz="2900" b="1" dirty="0">
                <a:solidFill>
                  <a:schemeClr val="bg1"/>
                </a:solidFill>
                <a:latin typeface="Arial" panose="020B0604020202020204" pitchFamily="34" charset="0"/>
                <a:ea typeface="+mn-ea"/>
                <a:cs typeface="Arial" panose="020B0604020202020204" pitchFamily="34" charset="0"/>
              </a:rPr>
            </a:br>
            <a:endParaRPr lang="en-ZA" sz="2900" b="1" dirty="0">
              <a:solidFill>
                <a:schemeClr val="bg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153677" y="914791"/>
            <a:ext cx="9551852" cy="5124227"/>
          </a:xfrm>
        </p:spPr>
        <p:txBody>
          <a:bodyPr>
            <a:normAutofit/>
          </a:bodyPr>
          <a:lstStyle/>
          <a:p>
            <a:pPr marL="0" indent="0" algn="just">
              <a:lnSpc>
                <a:spcPct val="150000"/>
              </a:lnSpc>
              <a:spcBef>
                <a:spcPts val="1200"/>
              </a:spcBef>
              <a:spcAft>
                <a:spcPts val="1000"/>
              </a:spcAft>
              <a:buNone/>
            </a:pPr>
            <a:r>
              <a:rPr lang="en-GB" sz="1800" dirty="0">
                <a:latin typeface="Arial" panose="020B0604020202020204" pitchFamily="34" charset="0"/>
                <a:ea typeface="Calibri" panose="020F0502020204030204" pitchFamily="34" charset="0"/>
              </a:rPr>
              <a:t>The purpose of the programme is to co-ordinate the intervention programmes of all departments and institutions in </a:t>
            </a:r>
            <a:r>
              <a:rPr lang="en-ZA" sz="1800" dirty="0">
                <a:latin typeface="Arial" panose="020B0604020202020204" pitchFamily="34" charset="0"/>
                <a:ea typeface="Calibri" panose="020F0502020204030204" pitchFamily="34" charset="0"/>
              </a:rPr>
              <a:t>rural</a:t>
            </a:r>
            <a:r>
              <a:rPr lang="en-GB" sz="1800" dirty="0">
                <a:latin typeface="Arial" panose="020B0604020202020204" pitchFamily="34" charset="0"/>
                <a:ea typeface="Calibri" panose="020F0502020204030204" pitchFamily="34" charset="0"/>
              </a:rPr>
              <a:t> areas to ensure that the land and agrarian reform and rural development mandate is achieved. </a:t>
            </a:r>
            <a:endParaRPr lang="en-ZA" sz="1800" dirty="0"/>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32</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798278320"/>
              </p:ext>
            </p:extLst>
          </p:nvPr>
        </p:nvGraphicFramePr>
        <p:xfrm>
          <a:off x="28047" y="2194646"/>
          <a:ext cx="9749488" cy="4003040"/>
        </p:xfrm>
        <a:graphic>
          <a:graphicData uri="http://schemas.openxmlformats.org/drawingml/2006/table">
            <a:tbl>
              <a:tblPr firstRow="1" bandRow="1">
                <a:tableStyleId>{21E4AEA4-8DFA-4A89-87EB-49C32662AFE0}</a:tableStyleId>
              </a:tblPr>
              <a:tblGrid>
                <a:gridCol w="3524815">
                  <a:extLst>
                    <a:ext uri="{9D8B030D-6E8A-4147-A177-3AD203B41FA5}">
                      <a16:colId xmlns:a16="http://schemas.microsoft.com/office/drawing/2014/main" val="2124060334"/>
                    </a:ext>
                  </a:extLst>
                </a:gridCol>
                <a:gridCol w="6224673">
                  <a:extLst>
                    <a:ext uri="{9D8B030D-6E8A-4147-A177-3AD203B41FA5}">
                      <a16:colId xmlns:a16="http://schemas.microsoft.com/office/drawing/2014/main" val="4233748830"/>
                    </a:ext>
                  </a:extLst>
                </a:gridCol>
              </a:tblGrid>
              <a:tr h="308827">
                <a:tc>
                  <a:txBody>
                    <a:bodyPr/>
                    <a:lstStyle/>
                    <a:p>
                      <a:pPr algn="l"/>
                      <a:r>
                        <a:rPr lang="en-ZA" sz="1800" dirty="0">
                          <a:solidFill>
                            <a:schemeClr val="tx1"/>
                          </a:solidFill>
                          <a:latin typeface="Arial" panose="020B0604020202020204" pitchFamily="34" charset="0"/>
                          <a:ea typeface="Calibri" panose="020F0502020204030204" pitchFamily="34" charset="0"/>
                          <a:cs typeface="Arial" panose="020B0604020202020204" pitchFamily="34" charset="0"/>
                        </a:rPr>
                        <a:t>Sub-programmes:</a:t>
                      </a:r>
                      <a:endParaRPr lang="en-ZA"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l"/>
                      <a:r>
                        <a:rPr lang="en-ZA" dirty="0">
                          <a:solidFill>
                            <a:schemeClr val="tx1"/>
                          </a:solidFill>
                          <a:latin typeface="Arial" panose="020B0604020202020204" pitchFamily="34" charset="0"/>
                          <a:cs typeface="Arial" panose="020B0604020202020204" pitchFamily="34" charset="0"/>
                        </a:rPr>
                        <a:t>Key Deliverables</a:t>
                      </a:r>
                      <a:r>
                        <a:rPr lang="en-ZA" baseline="0" dirty="0">
                          <a:solidFill>
                            <a:schemeClr val="tx1"/>
                          </a:solidFill>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1869915106"/>
                  </a:ext>
                </a:extLst>
              </a:tr>
              <a:tr h="3071115">
                <a:tc>
                  <a:txBody>
                    <a:bodyPr/>
                    <a:lstStyle/>
                    <a:p>
                      <a:pPr marL="342900" indent="-342900" algn="l" defTabSz="914400" rtl="0" eaLnBrk="1" latinLnBrk="0" hangingPunct="1">
                        <a:lnSpc>
                          <a:spcPct val="150000"/>
                        </a:lnSpc>
                        <a:spcBef>
                          <a:spcPts val="12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Rural development coordination</a:t>
                      </a:r>
                    </a:p>
                    <a:p>
                      <a:pPr marL="342900" indent="-342900" algn="l" defTabSz="914400" rtl="0" eaLnBrk="1" latinLnBrk="0" hangingPunct="1">
                        <a:lnSpc>
                          <a:spcPct val="150000"/>
                        </a:lnSpc>
                        <a:spcBef>
                          <a:spcPts val="12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Social facilitation</a:t>
                      </a:r>
                    </a:p>
                    <a:p>
                      <a:pPr marL="342900" indent="-342900" algn="l" defTabSz="914400" rtl="0" eaLnBrk="1" latinLnBrk="0" hangingPunct="1">
                        <a:lnSpc>
                          <a:spcPct val="150000"/>
                        </a:lnSpc>
                        <a:spcBef>
                          <a:spcPts val="1200"/>
                        </a:spcBef>
                        <a:spcAft>
                          <a:spcPts val="0"/>
                        </a:spcAft>
                        <a:buFont typeface="Symbol" panose="05050102010706020507" pitchFamily="18" charset="2"/>
                        <a:buChar char=""/>
                      </a:pPr>
                      <a:r>
                        <a:rPr lang="en-GB" sz="1800" kern="1200" dirty="0">
                          <a:solidFill>
                            <a:schemeClr val="dk1"/>
                          </a:solidFill>
                          <a:latin typeface="Arial" panose="020B0604020202020204" pitchFamily="34" charset="0"/>
                          <a:ea typeface="+mn-ea"/>
                          <a:cs typeface="Arial" panose="020B0604020202020204" pitchFamily="34" charset="0"/>
                        </a:rPr>
                        <a:t>Extended Public Works Programme </a:t>
                      </a:r>
                      <a:endParaRPr lang="en-ZA" sz="1800" kern="1200" dirty="0">
                        <a:solidFill>
                          <a:schemeClr val="dk1"/>
                        </a:solidFill>
                        <a:latin typeface="Arial" panose="020B0604020202020204" pitchFamily="34" charset="0"/>
                        <a:ea typeface="+mn-ea"/>
                        <a:cs typeface="Arial" panose="020B0604020202020204" pitchFamily="34" charset="0"/>
                      </a:endParaRPr>
                    </a:p>
                    <a:p>
                      <a:pPr marL="342900" indent="-342900" algn="l" defTabSz="914400" rtl="0" eaLnBrk="1" latinLnBrk="0" hangingPunct="1">
                        <a:lnSpc>
                          <a:spcPct val="150000"/>
                        </a:lnSpc>
                        <a:spcAft>
                          <a:spcPts val="0"/>
                        </a:spcAft>
                        <a:buFont typeface="Symbol" panose="05050102010706020507" pitchFamily="18" charset="2"/>
                        <a:buChar char=""/>
                      </a:pP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Facilitate provision</a:t>
                      </a:r>
                      <a:r>
                        <a:rPr lang="en-ZA" sz="1800" kern="1200" baseline="0" dirty="0">
                          <a:solidFill>
                            <a:schemeClr val="dk1"/>
                          </a:solidFill>
                          <a:latin typeface="Arial" panose="020B0604020202020204" pitchFamily="34" charset="0"/>
                          <a:ea typeface="+mn-ea"/>
                          <a:cs typeface="Arial" panose="020B0604020202020204" pitchFamily="34" charset="0"/>
                        </a:rPr>
                        <a:t> of government services to farm dwellers  and farm workers</a:t>
                      </a:r>
                      <a:r>
                        <a:rPr lang="en-ZA" sz="1800" kern="1200" dirty="0">
                          <a:solidFill>
                            <a:schemeClr val="dk1"/>
                          </a:solidFill>
                          <a:latin typeface="Arial" panose="020B0604020202020204" pitchFamily="34" charset="0"/>
                          <a:ea typeface="+mn-ea"/>
                          <a:cs typeface="Arial" panose="020B0604020202020204" pitchFamily="34" charset="0"/>
                        </a:rPr>
                        <a:t>; </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Facilitate  establishment of community structures in rural</a:t>
                      </a:r>
                      <a:r>
                        <a:rPr lang="en-ZA" sz="1800" kern="1200" baseline="0" dirty="0">
                          <a:solidFill>
                            <a:schemeClr val="dk1"/>
                          </a:solidFill>
                          <a:latin typeface="Arial" panose="020B0604020202020204" pitchFamily="34" charset="0"/>
                          <a:ea typeface="+mn-ea"/>
                          <a:cs typeface="Arial" panose="020B0604020202020204" pitchFamily="34" charset="0"/>
                        </a:rPr>
                        <a:t> areas </a:t>
                      </a:r>
                      <a:r>
                        <a:rPr lang="en-ZA" sz="1800" kern="1200" dirty="0">
                          <a:solidFill>
                            <a:schemeClr val="dk1"/>
                          </a:solidFill>
                          <a:latin typeface="Arial" panose="020B0604020202020204" pitchFamily="34" charset="0"/>
                          <a:ea typeface="+mn-ea"/>
                          <a:cs typeface="Arial" panose="020B0604020202020204" pitchFamily="34" charset="0"/>
                        </a:rPr>
                        <a:t>for</a:t>
                      </a:r>
                      <a:r>
                        <a:rPr lang="en-ZA" sz="1800" kern="1200" baseline="0" dirty="0">
                          <a:solidFill>
                            <a:schemeClr val="dk1"/>
                          </a:solidFill>
                          <a:latin typeface="Arial" panose="020B0604020202020204" pitchFamily="34" charset="0"/>
                          <a:ea typeface="+mn-ea"/>
                          <a:cs typeface="Arial" panose="020B0604020202020204" pitchFamily="34" charset="0"/>
                        </a:rPr>
                        <a:t> social cohesion; </a:t>
                      </a:r>
                      <a:endParaRPr lang="en-ZA" sz="1800" kern="1200" dirty="0">
                        <a:solidFill>
                          <a:schemeClr val="dk1"/>
                        </a:solidFill>
                        <a:latin typeface="Arial" panose="020B0604020202020204" pitchFamily="34" charset="0"/>
                        <a:ea typeface="+mn-ea"/>
                        <a:cs typeface="Arial" panose="020B0604020202020204" pitchFamily="34" charset="0"/>
                      </a:endParaRP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Job creation;</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Provide support to municipalities</a:t>
                      </a:r>
                      <a:r>
                        <a:rPr lang="en-ZA" sz="1800" kern="1200" baseline="0" dirty="0">
                          <a:solidFill>
                            <a:schemeClr val="dk1"/>
                          </a:solidFill>
                          <a:latin typeface="Arial" panose="020B0604020202020204" pitchFamily="34" charset="0"/>
                          <a:ea typeface="+mn-ea"/>
                          <a:cs typeface="Arial" panose="020B0604020202020204" pitchFamily="34" charset="0"/>
                        </a:rPr>
                        <a:t> and landholding institutions; </a:t>
                      </a:r>
                      <a:endParaRPr lang="en-ZA" sz="1800" dirty="0">
                        <a:latin typeface="Arial" panose="020B0604020202020204" pitchFamily="34" charset="0"/>
                        <a:cs typeface="Arial" panose="020B0604020202020204" pitchFamily="34" charset="0"/>
                      </a:endParaRP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Ensure</a:t>
                      </a:r>
                      <a:r>
                        <a:rPr lang="en-ZA" sz="1800" kern="1200" baseline="0" dirty="0">
                          <a:solidFill>
                            <a:schemeClr val="dk1"/>
                          </a:solidFill>
                          <a:latin typeface="Arial" panose="020B0604020202020204" pitchFamily="34" charset="0"/>
                          <a:ea typeface="+mn-ea"/>
                          <a:cs typeface="Arial" panose="020B0604020202020204" pitchFamily="34" charset="0"/>
                        </a:rPr>
                        <a:t> comprehensive rural development. </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74009789"/>
                  </a:ext>
                </a:extLst>
              </a:tr>
            </a:tbl>
          </a:graphicData>
        </a:graphic>
      </p:graphicFrame>
    </p:spTree>
    <p:extLst>
      <p:ext uri="{BB962C8B-B14F-4D97-AF65-F5344CB8AC3E}">
        <p14:creationId xmlns:p14="http://schemas.microsoft.com/office/powerpoint/2010/main" val="342248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43601"/>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1193617168"/>
              </p:ext>
            </p:extLst>
          </p:nvPr>
        </p:nvGraphicFramePr>
        <p:xfrm>
          <a:off x="144017" y="1151236"/>
          <a:ext cx="9633519" cy="4880771"/>
        </p:xfrm>
        <a:graphic>
          <a:graphicData uri="http://schemas.openxmlformats.org/drawingml/2006/table">
            <a:tbl>
              <a:tblPr firstRow="1" firstCol="1" bandRow="1">
                <a:tableStyleId>{5DA37D80-6434-44D0-A028-1B22A696006F}</a:tableStyleId>
              </a:tblPr>
              <a:tblGrid>
                <a:gridCol w="1972905">
                  <a:extLst>
                    <a:ext uri="{9D8B030D-6E8A-4147-A177-3AD203B41FA5}">
                      <a16:colId xmlns:a16="http://schemas.microsoft.com/office/drawing/2014/main" val="2660243106"/>
                    </a:ext>
                  </a:extLst>
                </a:gridCol>
                <a:gridCol w="2357112">
                  <a:extLst>
                    <a:ext uri="{9D8B030D-6E8A-4147-A177-3AD203B41FA5}">
                      <a16:colId xmlns:a16="http://schemas.microsoft.com/office/drawing/2014/main" val="2753362942"/>
                    </a:ext>
                  </a:extLst>
                </a:gridCol>
                <a:gridCol w="3503303">
                  <a:extLst>
                    <a:ext uri="{9D8B030D-6E8A-4147-A177-3AD203B41FA5}">
                      <a16:colId xmlns:a16="http://schemas.microsoft.com/office/drawing/2014/main" val="3115104688"/>
                    </a:ext>
                  </a:extLst>
                </a:gridCol>
                <a:gridCol w="1800199">
                  <a:extLst>
                    <a:ext uri="{9D8B030D-6E8A-4147-A177-3AD203B41FA5}">
                      <a16:colId xmlns:a16="http://schemas.microsoft.com/office/drawing/2014/main" val="1403166226"/>
                    </a:ext>
                  </a:extLst>
                </a:gridCol>
              </a:tblGrid>
              <a:tr h="604129">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rgbClr val="000000"/>
                          </a:solidFill>
                          <a:effectLst/>
                          <a:latin typeface="Arial" panose="020B0604020202020204" pitchFamily="34" charset="0"/>
                          <a:cs typeface="Arial" panose="020B0604020202020204" pitchFamily="34" charset="0"/>
                        </a:rPr>
                        <a:t>2024/25 Annual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475991">
                <a:tc rowSpan="8">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Outcome 2:</a:t>
                      </a:r>
                      <a:r>
                        <a:rPr lang="en-ZA" sz="1400" dirty="0">
                          <a:effectLst/>
                          <a:latin typeface="Arial" panose="020B0604020202020204" pitchFamily="34" charset="0"/>
                          <a:cs typeface="Arial" panose="020B0604020202020204" pitchFamily="34" charset="0"/>
                        </a:rPr>
                        <a:t> Increased contribution of the sector to the GDP and lowering of unemployment rates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Farmworker advocacy sessions held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18415"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7.1.1 Number of farmworker advocacy sessions held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504056">
                <a:tc vMerge="1">
                  <a:txBody>
                    <a:bodyPr/>
                    <a:lstStyle/>
                    <a:p>
                      <a:endParaRPr lang="en-ZA"/>
                    </a:p>
                  </a:txBody>
                  <a:tcPr/>
                </a:tc>
                <a:tc>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Farmworkers and farm dwellers assisted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l">
                        <a:lnSpc>
                          <a:spcPct val="115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7.1.2 Number of farmworkers assisted to access government services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495387">
                <a:tc vMerge="1">
                  <a:txBody>
                    <a:bodyPr/>
                    <a:lstStyle/>
                    <a:p>
                      <a:endParaRPr lang="en-ZA"/>
                    </a:p>
                  </a:txBody>
                  <a:tcPr>
                    <a:lnT w="12700" cap="flat" cmpd="sng" algn="ctr">
                      <a:solidFill>
                        <a:srgbClr val="E2EFD9"/>
                      </a:solidFill>
                      <a:prstDash val="solid"/>
                      <a:round/>
                      <a:headEnd type="none" w="med" len="med"/>
                      <a:tailEnd type="none" w="med" len="med"/>
                    </a:lnT>
                  </a:tcPr>
                </a:tc>
                <a:tc>
                  <a:txBody>
                    <a:bodyPr/>
                    <a:lstStyle/>
                    <a:p>
                      <a:pPr>
                        <a:lnSpc>
                          <a:spcPct val="107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Land Holding Institutions (LHI) supported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rgbClr val="E2EFD9"/>
                      </a:solidFill>
                      <a:prstDash val="solid"/>
                      <a:round/>
                      <a:headEnd type="none" w="med" len="med"/>
                      <a:tailEnd type="none" w="med" len="med"/>
                    </a:lnB>
                    <a:solidFill>
                      <a:schemeClr val="bg1">
                        <a:lumMod val="95000"/>
                      </a:schemeClr>
                    </a:solidFill>
                  </a:tcPr>
                </a:tc>
                <a:tc>
                  <a:txBody>
                    <a:bodyPr/>
                    <a:lstStyle/>
                    <a:p>
                      <a:pPr algn="l">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7.1.3 Number of Land Holding Institutions (LHI) supported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60000"/>
                          <a:lumOff val="40000"/>
                        </a:schemeClr>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512725">
                <a:tc vMerge="1">
                  <a:txBody>
                    <a:bodyPr/>
                    <a:lstStyle/>
                    <a:p>
                      <a:endParaRPr lang="en-ZA"/>
                    </a:p>
                  </a:txBody>
                  <a:tcPr/>
                </a:tc>
                <a:tc>
                  <a:txBody>
                    <a:bodyPr/>
                    <a:lstStyle/>
                    <a:p>
                      <a:pPr>
                        <a:lnSpc>
                          <a:spcPct val="107000"/>
                        </a:lnSpc>
                        <a:spcAft>
                          <a:spcPts val="8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Municipalities supported to manage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E2EFD9"/>
                      </a:solidFill>
                      <a:prstDash val="solid"/>
                      <a:round/>
                      <a:headEnd type="none" w="med" len="med"/>
                      <a:tailEnd type="none" w="med" len="med"/>
                    </a:lnT>
                    <a:solidFill>
                      <a:schemeClr val="bg1">
                        <a:lumMod val="95000"/>
                      </a:schemeClr>
                    </a:solidFill>
                  </a:tcPr>
                </a:tc>
                <a:tc>
                  <a:txBody>
                    <a:bodyPr/>
                    <a:lstStyle/>
                    <a:p>
                      <a:pPr algn="l">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7.1.4 Number of municipalities supported to manage commonages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08487217"/>
                  </a:ext>
                </a:extLst>
              </a:tr>
              <a:tr h="504056">
                <a:tc vMerge="1">
                  <a:txBody>
                    <a:bodyPr/>
                    <a:lstStyle/>
                    <a:p>
                      <a:endParaRPr lang="en-ZA"/>
                    </a:p>
                  </a:txBody>
                  <a:tcPr/>
                </a:tc>
                <a:tc>
                  <a:txBody>
                    <a:bodyPr/>
                    <a:lstStyle/>
                    <a:p>
                      <a:pPr>
                        <a:lnSpc>
                          <a:spcPct val="107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Council of stakeholders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7.2.1 Number of Council of stakeholders established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062993069"/>
                  </a:ext>
                </a:extLst>
              </a:tr>
              <a:tr h="495367">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rowSpan="3">
                  <a:txBody>
                    <a:bodyPr/>
                    <a:lstStyle/>
                    <a:p>
                      <a:pPr>
                        <a:lnSpc>
                          <a:spcPct val="107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Jobs created through environmental public employment programmes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7.3.1 Number of projects implemented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18696780"/>
                  </a:ext>
                </a:extLst>
              </a:tr>
              <a:tr h="800777">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vMerge="1">
                  <a:txBody>
                    <a:bodyPr/>
                    <a:lstStyle/>
                    <a:p>
                      <a:endParaRPr lang="en-ZA"/>
                    </a:p>
                  </a:txBody>
                  <a:tcPr>
                    <a:solidFill>
                      <a:schemeClr val="bg1"/>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7.3.2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work opportunities created through environment sector public employment programmes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268769396"/>
                  </a:ext>
                </a:extLst>
              </a:tr>
              <a:tr h="488283">
                <a:tc vMerge="1">
                  <a:txBody>
                    <a:bodyPr/>
                    <a:lstStyle/>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vMerge="1">
                  <a:txBody>
                    <a:bodyPr/>
                    <a:lstStyle/>
                    <a:p>
                      <a:endParaRPr lang="en-ZA" dirty="0"/>
                    </a:p>
                  </a:txBody>
                  <a:tcPr>
                    <a:solidFill>
                      <a:schemeClr val="bg1"/>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7.3.3 Number of FTE’s created through environmental projects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52343396"/>
                  </a:ext>
                </a:extLst>
              </a:tr>
            </a:tbl>
          </a:graphicData>
        </a:graphic>
      </p:graphicFrame>
    </p:spTree>
    <p:extLst>
      <p:ext uri="{BB962C8B-B14F-4D97-AF65-F5344CB8AC3E}">
        <p14:creationId xmlns:p14="http://schemas.microsoft.com/office/powerpoint/2010/main" val="3331299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9E7140-0563-6522-AFE4-DFD44FA83577}"/>
              </a:ext>
            </a:extLst>
          </p:cNvPr>
          <p:cNvSpPr>
            <a:spLocks noGrp="1"/>
          </p:cNvSpPr>
          <p:nvPr>
            <p:ph type="title"/>
          </p:nvPr>
        </p:nvSpPr>
        <p:spPr>
          <a:xfrm>
            <a:off x="536283" y="2767106"/>
            <a:ext cx="2340673" cy="3071906"/>
          </a:xfrm>
        </p:spPr>
        <p:txBody>
          <a:bodyPr vert="horz" lIns="91440" tIns="45720" rIns="91440" bIns="45720" rtlCol="0" anchor="t">
            <a:normAutofit/>
          </a:bodyPr>
          <a:lstStyle/>
          <a:p>
            <a:pPr algn="l" fontAlgn="base">
              <a:spcAft>
                <a:spcPct val="0"/>
              </a:spcAft>
            </a:pP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 </a:t>
            </a:r>
            <a:br>
              <a:rPr lang="en-US" sz="2500" b="1" kern="1200">
                <a:solidFill>
                  <a:srgbClr val="FFFFFF"/>
                </a:solidFill>
                <a:latin typeface="+mj-lt"/>
                <a:ea typeface="+mj-ea"/>
                <a:cs typeface="+mj-cs"/>
              </a:rPr>
            </a:b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Programme 8: </a:t>
            </a:r>
            <a:br>
              <a:rPr lang="en-US" sz="2500" b="1" kern="1200">
                <a:solidFill>
                  <a:srgbClr val="FFFFFF"/>
                </a:solidFill>
                <a:latin typeface="+mj-lt"/>
                <a:ea typeface="+mj-ea"/>
                <a:cs typeface="+mj-cs"/>
              </a:rPr>
            </a:b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Environment and Nature Conservation</a:t>
            </a:r>
          </a:p>
        </p:txBody>
      </p:sp>
      <p:sp>
        <p:nvSpPr>
          <p:cNvPr id="4" name="Slide Number Placeholder 3">
            <a:extLst>
              <a:ext uri="{FF2B5EF4-FFF2-40B4-BE49-F238E27FC236}">
                <a16:creationId xmlns:a16="http://schemas.microsoft.com/office/drawing/2014/main" id="{88CCC0C6-D6F6-BF80-9211-3DD09EB5C33D}"/>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fontAlgn="auto">
              <a:spcBef>
                <a:spcPts val="0"/>
              </a:spcBef>
              <a:spcAft>
                <a:spcPts val="600"/>
              </a:spcAft>
              <a:defRPr/>
            </a:pPr>
            <a:fld id="{7771E182-5483-4722-AD0B-684C3DC94A16}" type="slidenum">
              <a:rPr lang="en-US" sz="1000">
                <a:solidFill>
                  <a:schemeClr val="tx1">
                    <a:lumMod val="50000"/>
                    <a:lumOff val="50000"/>
                  </a:schemeClr>
                </a:solidFill>
                <a:latin typeface="+mn-lt"/>
                <a:cs typeface="+mn-cs"/>
              </a:rPr>
              <a:pPr fontAlgn="auto">
                <a:spcBef>
                  <a:spcPts val="0"/>
                </a:spcBef>
                <a:spcAft>
                  <a:spcPts val="600"/>
                </a:spcAft>
                <a:defRPr/>
              </a:pPr>
              <a:t>34</a:t>
            </a:fld>
            <a:endParaRPr lang="en-US" sz="1000">
              <a:solidFill>
                <a:schemeClr val="tx1">
                  <a:lumMod val="50000"/>
                  <a:lumOff val="50000"/>
                </a:schemeClr>
              </a:solidFill>
              <a:latin typeface="+mn-lt"/>
              <a:cs typeface="+mn-cs"/>
            </a:endParaRPr>
          </a:p>
        </p:txBody>
      </p:sp>
      <p:sp>
        <p:nvSpPr>
          <p:cNvPr id="6" name="AutoShape 2" descr="Environment Conservation and Action | Facebook">
            <a:extLst>
              <a:ext uri="{FF2B5EF4-FFF2-40B4-BE49-F238E27FC236}">
                <a16:creationId xmlns:a16="http://schemas.microsoft.com/office/drawing/2014/main" id="{D5747A78-6061-D439-2C74-5288A4775C7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4" descr="Environment Conservation and Action | Facebook">
            <a:extLst>
              <a:ext uri="{FF2B5EF4-FFF2-40B4-BE49-F238E27FC236}">
                <a16:creationId xmlns:a16="http://schemas.microsoft.com/office/drawing/2014/main" id="{E3E84011-C1EF-20F1-AE35-499274DF1D79}"/>
              </a:ext>
            </a:extLst>
          </p:cNvPr>
          <p:cNvSpPr>
            <a:spLocks noChangeAspect="1" noChangeArrowheads="1"/>
          </p:cNvSpPr>
          <p:nvPr/>
        </p:nvSpPr>
        <p:spPr bwMode="auto">
          <a:xfrm>
            <a:off x="311150" y="1581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AutoShape 6" descr="Environment Conservation and Action | Facebook">
            <a:extLst>
              <a:ext uri="{FF2B5EF4-FFF2-40B4-BE49-F238E27FC236}">
                <a16:creationId xmlns:a16="http://schemas.microsoft.com/office/drawing/2014/main" id="{538C339B-0E6D-C3A9-EBFB-A19F1F48DC9F}"/>
              </a:ext>
            </a:extLst>
          </p:cNvPr>
          <p:cNvSpPr>
            <a:spLocks noChangeAspect="1" noChangeArrowheads="1"/>
          </p:cNvSpPr>
          <p:nvPr/>
        </p:nvSpPr>
        <p:spPr bwMode="auto">
          <a:xfrm>
            <a:off x="336016" y="306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 name="Picture 4">
            <a:extLst>
              <a:ext uri="{FF2B5EF4-FFF2-40B4-BE49-F238E27FC236}">
                <a16:creationId xmlns:a16="http://schemas.microsoft.com/office/drawing/2014/main" id="{8001044F-7899-9214-8B05-CC1A552C8AC8}"/>
              </a:ext>
            </a:extLst>
          </p:cNvPr>
          <p:cNvPicPr>
            <a:picLocks noChangeAspect="1"/>
          </p:cNvPicPr>
          <p:nvPr/>
        </p:nvPicPr>
        <p:blipFill rotWithShape="1">
          <a:blip r:embed="rId2"/>
          <a:srcRect r="1387" b="36990"/>
          <a:stretch/>
        </p:blipFill>
        <p:spPr>
          <a:xfrm>
            <a:off x="3281366" y="-17821"/>
            <a:ext cx="6624634" cy="6838610"/>
          </a:xfrm>
          <a:prstGeom prst="rect">
            <a:avLst/>
          </a:prstGeom>
        </p:spPr>
      </p:pic>
    </p:spTree>
    <p:extLst>
      <p:ext uri="{BB962C8B-B14F-4D97-AF65-F5344CB8AC3E}">
        <p14:creationId xmlns:p14="http://schemas.microsoft.com/office/powerpoint/2010/main" val="14406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01886"/>
            <a:ext cx="9577064" cy="779449"/>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br>
              <a:rPr lang="en-GB" sz="2900" b="1" dirty="0">
                <a:solidFill>
                  <a:schemeClr val="bg1"/>
                </a:solidFill>
                <a:latin typeface="Arial" panose="020B0604020202020204" pitchFamily="34" charset="0"/>
                <a:ea typeface="+mn-ea"/>
                <a:cs typeface="Arial" panose="020B0604020202020204" pitchFamily="34" charset="0"/>
              </a:rPr>
            </a:br>
            <a:r>
              <a:rPr lang="en-GB" sz="2900" b="1" dirty="0">
                <a:solidFill>
                  <a:schemeClr val="bg1"/>
                </a:solidFill>
                <a:latin typeface="Arial" panose="020B0604020202020204" pitchFamily="34" charset="0"/>
                <a:ea typeface="+mn-ea"/>
                <a:cs typeface="Arial" panose="020B0604020202020204" pitchFamily="34" charset="0"/>
              </a:rPr>
              <a:t> </a:t>
            </a:r>
            <a:br>
              <a:rPr lang="en-ZA" sz="2900" b="1" dirty="0">
                <a:solidFill>
                  <a:schemeClr val="bg1"/>
                </a:solidFill>
                <a:latin typeface="Arial" panose="020B0604020202020204" pitchFamily="34" charset="0"/>
                <a:ea typeface="+mn-ea"/>
                <a:cs typeface="Arial" panose="020B0604020202020204" pitchFamily="34" charset="0"/>
              </a:rPr>
            </a:b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Programme 8: Environment and Nature Conservation</a:t>
            </a:r>
            <a:br>
              <a:rPr lang="en-ZA" sz="2900" b="1" dirty="0">
                <a:solidFill>
                  <a:schemeClr val="bg1"/>
                </a:solidFill>
                <a:latin typeface="Arial" panose="020B0604020202020204" pitchFamily="34" charset="0"/>
                <a:ea typeface="+mn-ea"/>
                <a:cs typeface="Arial" panose="020B0604020202020204" pitchFamily="34" charset="0"/>
              </a:rPr>
            </a:br>
            <a:r>
              <a:rPr lang="en-ZA" sz="2900" b="1" dirty="0">
                <a:solidFill>
                  <a:schemeClr val="bg1"/>
                </a:solidFill>
                <a:latin typeface="Arial" panose="020B0604020202020204" pitchFamily="34" charset="0"/>
                <a:ea typeface="+mn-ea"/>
                <a:cs typeface="Arial" panose="020B0604020202020204" pitchFamily="34" charset="0"/>
              </a:rPr>
              <a:t> </a:t>
            </a:r>
            <a:br>
              <a:rPr lang="en-ZA" sz="2900" b="1" dirty="0">
                <a:solidFill>
                  <a:schemeClr val="bg1"/>
                </a:solidFill>
                <a:latin typeface="Arial" panose="020B0604020202020204" pitchFamily="34" charset="0"/>
                <a:ea typeface="+mn-ea"/>
                <a:cs typeface="Arial" panose="020B0604020202020204" pitchFamily="34" charset="0"/>
              </a:rPr>
            </a:br>
            <a:br>
              <a:rPr lang="en-ZA" sz="2900" b="1" dirty="0">
                <a:solidFill>
                  <a:schemeClr val="bg1"/>
                </a:solidFill>
                <a:latin typeface="Arial" panose="020B0604020202020204" pitchFamily="34" charset="0"/>
                <a:ea typeface="+mn-ea"/>
                <a:cs typeface="Arial" panose="020B0604020202020204" pitchFamily="34" charset="0"/>
              </a:rPr>
            </a:br>
            <a:endParaRPr lang="en-ZA" sz="2900" b="1" dirty="0">
              <a:solidFill>
                <a:schemeClr val="bg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200472" y="881336"/>
            <a:ext cx="9505056" cy="1067800"/>
          </a:xfrm>
        </p:spPr>
        <p:txBody>
          <a:bodyPr>
            <a:normAutofit/>
          </a:bodyPr>
          <a:lstStyle/>
          <a:p>
            <a:pPr marL="0" indent="0" algn="just">
              <a:lnSpc>
                <a:spcPct val="150000"/>
              </a:lnSpc>
              <a:spcAft>
                <a:spcPts val="800"/>
              </a:spcAft>
              <a:buNone/>
            </a:pPr>
            <a:r>
              <a:rPr lang="en-GB" sz="1800" dirty="0">
                <a:latin typeface="Arial" panose="020B0604020202020204" pitchFamily="34" charset="0"/>
                <a:ea typeface="Calibri" panose="020F0502020204030204" pitchFamily="34" charset="0"/>
              </a:rPr>
              <a:t>The purpose of the programme is to manage biodiversity and environmental services.  </a:t>
            </a:r>
            <a:endParaRPr lang="en-ZA" sz="1800" dirty="0">
              <a:solidFill>
                <a:srgbClr val="000000"/>
              </a:solidFill>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35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42428159"/>
              </p:ext>
            </p:extLst>
          </p:nvPr>
        </p:nvGraphicFramePr>
        <p:xfrm>
          <a:off x="200472" y="1736182"/>
          <a:ext cx="9505056" cy="4429122"/>
        </p:xfrm>
        <a:graphic>
          <a:graphicData uri="http://schemas.openxmlformats.org/drawingml/2006/table">
            <a:tbl>
              <a:tblPr firstRow="1" bandRow="1">
                <a:tableStyleId>{21E4AEA4-8DFA-4A89-87EB-49C32662AFE0}</a:tableStyleId>
              </a:tblPr>
              <a:tblGrid>
                <a:gridCol w="3436443">
                  <a:extLst>
                    <a:ext uri="{9D8B030D-6E8A-4147-A177-3AD203B41FA5}">
                      <a16:colId xmlns:a16="http://schemas.microsoft.com/office/drawing/2014/main" val="2124060334"/>
                    </a:ext>
                  </a:extLst>
                </a:gridCol>
                <a:gridCol w="6068613">
                  <a:extLst>
                    <a:ext uri="{9D8B030D-6E8A-4147-A177-3AD203B41FA5}">
                      <a16:colId xmlns:a16="http://schemas.microsoft.com/office/drawing/2014/main" val="4233748830"/>
                    </a:ext>
                  </a:extLst>
                </a:gridCol>
              </a:tblGrid>
              <a:tr h="478813">
                <a:tc>
                  <a:txBody>
                    <a:bodyPr/>
                    <a:lstStyle/>
                    <a:p>
                      <a:pPr algn="l"/>
                      <a:r>
                        <a:rPr lang="en-ZA" sz="1800" dirty="0">
                          <a:solidFill>
                            <a:schemeClr val="tx1"/>
                          </a:solidFill>
                          <a:latin typeface="Arial" panose="020B0604020202020204" pitchFamily="34" charset="0"/>
                          <a:ea typeface="Calibri" panose="020F0502020204030204" pitchFamily="34" charset="0"/>
                          <a:cs typeface="Arial" panose="020B0604020202020204" pitchFamily="34" charset="0"/>
                        </a:rPr>
                        <a:t>Sub-programmes</a:t>
                      </a:r>
                      <a:endParaRPr lang="en-ZA" sz="18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l"/>
                      <a:r>
                        <a:rPr lang="en-ZA" sz="1800" dirty="0">
                          <a:solidFill>
                            <a:schemeClr val="tx1"/>
                          </a:solidFill>
                          <a:latin typeface="Arial" panose="020B0604020202020204" pitchFamily="34" charset="0"/>
                          <a:cs typeface="Arial" panose="020B0604020202020204" pitchFamily="34" charset="0"/>
                        </a:rPr>
                        <a:t>Key Deliverables </a:t>
                      </a:r>
                    </a:p>
                  </a:txBody>
                  <a:tcPr>
                    <a:solidFill>
                      <a:schemeClr val="accent2">
                        <a:lumMod val="60000"/>
                        <a:lumOff val="40000"/>
                      </a:schemeClr>
                    </a:solidFill>
                  </a:tcPr>
                </a:tc>
                <a:extLst>
                  <a:ext uri="{0D108BD9-81ED-4DB2-BD59-A6C34878D82A}">
                    <a16:rowId xmlns:a16="http://schemas.microsoft.com/office/drawing/2014/main" val="1869915106"/>
                  </a:ext>
                </a:extLst>
              </a:tr>
              <a:tr h="3950309">
                <a:tc>
                  <a:txBody>
                    <a:bodyPr/>
                    <a:lstStyle/>
                    <a:p>
                      <a:pPr marL="342900" indent="-342900" algn="l">
                        <a:lnSpc>
                          <a:spcPct val="150000"/>
                        </a:lnSpc>
                        <a:spcAft>
                          <a:spcPts val="800"/>
                        </a:spcAft>
                        <a:buFont typeface="Arial" panose="020B0604020202020204" pitchFamily="34" charset="0"/>
                        <a:buChar char="•"/>
                      </a:pPr>
                      <a:r>
                        <a:rPr lang="en-GB" sz="1800" kern="1200" dirty="0">
                          <a:solidFill>
                            <a:srgbClr val="000000"/>
                          </a:solidFill>
                          <a:latin typeface="Arial" panose="020B0604020202020204" pitchFamily="34" charset="0"/>
                          <a:ea typeface="+mn-ea"/>
                          <a:cs typeface="Arial" panose="020B0604020202020204" pitchFamily="34" charset="0"/>
                        </a:rPr>
                        <a:t>Compliance and Enforcement</a:t>
                      </a:r>
                      <a:endParaRPr lang="en-ZA" sz="1800" kern="1200" dirty="0">
                        <a:solidFill>
                          <a:srgbClr val="000000"/>
                        </a:solidFill>
                        <a:latin typeface="Arial" panose="020B0604020202020204" pitchFamily="34" charset="0"/>
                        <a:ea typeface="+mn-ea"/>
                        <a:cs typeface="Arial" panose="020B0604020202020204" pitchFamily="34" charset="0"/>
                      </a:endParaRPr>
                    </a:p>
                    <a:p>
                      <a:pPr marL="342900" indent="-342900" algn="l">
                        <a:lnSpc>
                          <a:spcPct val="150000"/>
                        </a:lnSpc>
                        <a:buFont typeface="Symbol" panose="05050102010706020507" pitchFamily="18" charset="2"/>
                        <a:buChar char=""/>
                      </a:pPr>
                      <a:r>
                        <a:rPr lang="en-GB" sz="1800" kern="1200" dirty="0">
                          <a:solidFill>
                            <a:srgbClr val="000000"/>
                          </a:solidFill>
                          <a:latin typeface="Arial" panose="020B0604020202020204" pitchFamily="34" charset="0"/>
                          <a:ea typeface="+mn-ea"/>
                          <a:cs typeface="Arial" panose="020B0604020202020204" pitchFamily="34" charset="0"/>
                        </a:rPr>
                        <a:t>Environmental Quality </a:t>
                      </a:r>
                      <a:r>
                        <a:rPr lang="en-GB" sz="1800" dirty="0">
                          <a:solidFill>
                            <a:srgbClr val="000000"/>
                          </a:solidFill>
                          <a:latin typeface="Arial" panose="020B0604020202020204" pitchFamily="34" charset="0"/>
                          <a:cs typeface="Arial" panose="020B0604020202020204" pitchFamily="34" charset="0"/>
                        </a:rPr>
                        <a:t>Management</a:t>
                      </a:r>
                      <a:endParaRPr lang="en-ZA" sz="1800" kern="1200" dirty="0">
                        <a:solidFill>
                          <a:schemeClr val="dk1"/>
                        </a:solidFill>
                        <a:latin typeface="Arial" panose="020B0604020202020204" pitchFamily="34" charset="0"/>
                        <a:ea typeface="+mn-ea"/>
                        <a:cs typeface="Arial" panose="020B0604020202020204" pitchFamily="34" charset="0"/>
                      </a:endParaRPr>
                    </a:p>
                    <a:p>
                      <a:pPr marL="342900" indent="-342900" algn="l">
                        <a:lnSpc>
                          <a:spcPct val="150000"/>
                        </a:lnSpc>
                        <a:buFont typeface="Symbol" panose="05050102010706020507" pitchFamily="18" charset="2"/>
                        <a:buChar char=""/>
                      </a:pPr>
                      <a:r>
                        <a:rPr lang="en-GB" sz="1800" dirty="0">
                          <a:solidFill>
                            <a:srgbClr val="000000"/>
                          </a:solidFill>
                          <a:latin typeface="Arial" panose="020B0604020202020204" pitchFamily="34" charset="0"/>
                          <a:cs typeface="Arial" panose="020B0604020202020204" pitchFamily="34" charset="0"/>
                        </a:rPr>
                        <a:t>Biodiversity Management</a:t>
                      </a:r>
                      <a:endParaRPr lang="en-ZA" sz="1800" kern="1200" dirty="0">
                        <a:solidFill>
                          <a:schemeClr val="dk1"/>
                        </a:solidFill>
                        <a:latin typeface="Arial" panose="020B0604020202020204" pitchFamily="34" charset="0"/>
                        <a:ea typeface="+mn-ea"/>
                        <a:cs typeface="Arial" panose="020B0604020202020204" pitchFamily="34" charset="0"/>
                      </a:endParaRPr>
                    </a:p>
                    <a:p>
                      <a:pPr marL="342900" indent="-342900" algn="l" defTabSz="914400" rtl="0" eaLnBrk="1" latinLnBrk="0" hangingPunct="1">
                        <a:lnSpc>
                          <a:spcPct val="150000"/>
                        </a:lnSpc>
                        <a:spcAft>
                          <a:spcPts val="0"/>
                        </a:spcAft>
                        <a:buFont typeface="Symbol" panose="05050102010706020507" pitchFamily="18" charset="2"/>
                        <a:buChar char=""/>
                      </a:pPr>
                      <a:endParaRPr lang="en-ZA" sz="1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GB" sz="1800" kern="1200" dirty="0">
                          <a:solidFill>
                            <a:schemeClr val="dk1"/>
                          </a:solidFill>
                          <a:latin typeface="Arial" panose="020B0604020202020204" pitchFamily="34" charset="0"/>
                          <a:ea typeface="+mn-ea"/>
                          <a:cs typeface="Arial" panose="020B0604020202020204" pitchFamily="34" charset="0"/>
                        </a:rPr>
                        <a:t>Enforcement of legislation and environmental authorisations</a:t>
                      </a:r>
                      <a:r>
                        <a:rPr lang="en-ZA" sz="1800" kern="1200" dirty="0">
                          <a:solidFill>
                            <a:schemeClr val="dk1"/>
                          </a:solidFill>
                          <a:latin typeface="Arial" panose="020B0604020202020204" pitchFamily="34" charset="0"/>
                          <a:ea typeface="+mn-ea"/>
                          <a:cs typeface="Arial" panose="020B0604020202020204" pitchFamily="34" charset="0"/>
                        </a:rPr>
                        <a:t>;</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Increase hectares in the conservation estate;</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Climate change responsive interventions; </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GB" sz="1800" kern="1200" dirty="0">
                          <a:solidFill>
                            <a:schemeClr val="dk1"/>
                          </a:solidFill>
                          <a:latin typeface="Arial" panose="020B0604020202020204" pitchFamily="34" charset="0"/>
                          <a:ea typeface="+mn-ea"/>
                          <a:cs typeface="Arial" panose="020B0604020202020204" pitchFamily="34" charset="0"/>
                        </a:rPr>
                        <a:t>Empower communities to partner with government in implementing environmental and social economic programmes</a:t>
                      </a:r>
                      <a:r>
                        <a:rPr lang="en-ZA" sz="1800" kern="1200" dirty="0">
                          <a:solidFill>
                            <a:schemeClr val="dk1"/>
                          </a:solidFill>
                          <a:latin typeface="Arial" panose="020B0604020202020204" pitchFamily="34" charset="0"/>
                          <a:ea typeface="+mn-ea"/>
                          <a:cs typeface="Arial" panose="020B0604020202020204" pitchFamily="34" charset="0"/>
                        </a:rPr>
                        <a:t>;</a:t>
                      </a:r>
                    </a:p>
                    <a:p>
                      <a:pPr marL="342900" lvl="1" indent="-342900" algn="l" defTabSz="914400" rtl="0" eaLnBrk="1" latinLnBrk="0" hangingPunct="1">
                        <a:lnSpc>
                          <a:spcPct val="150000"/>
                        </a:lnSpc>
                        <a:spcBef>
                          <a:spcPts val="600"/>
                        </a:spcBef>
                        <a:spcAft>
                          <a:spcPts val="0"/>
                        </a:spcAft>
                        <a:buFont typeface="Symbol" panose="05050102010706020507" pitchFamily="18" charset="2"/>
                        <a:buChar char=""/>
                      </a:pPr>
                      <a:r>
                        <a:rPr lang="en-ZA" sz="1800" kern="1200" dirty="0">
                          <a:solidFill>
                            <a:schemeClr val="dk1"/>
                          </a:solidFill>
                          <a:latin typeface="Arial" panose="020B0604020202020204" pitchFamily="34" charset="0"/>
                          <a:ea typeface="+mn-ea"/>
                          <a:cs typeface="Arial" panose="020B0604020202020204" pitchFamily="34" charset="0"/>
                        </a:rPr>
                        <a:t>Mitigation of threats to biodiversity. </a:t>
                      </a:r>
                    </a:p>
                  </a:txBody>
                  <a:tcPr/>
                </a:tc>
                <a:extLst>
                  <a:ext uri="{0D108BD9-81ED-4DB2-BD59-A6C34878D82A}">
                    <a16:rowId xmlns:a16="http://schemas.microsoft.com/office/drawing/2014/main" val="2674009789"/>
                  </a:ext>
                </a:extLst>
              </a:tr>
            </a:tbl>
          </a:graphicData>
        </a:graphic>
      </p:graphicFrame>
    </p:spTree>
    <p:extLst>
      <p:ext uri="{BB962C8B-B14F-4D97-AF65-F5344CB8AC3E}">
        <p14:creationId xmlns:p14="http://schemas.microsoft.com/office/powerpoint/2010/main" val="316611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375570379"/>
              </p:ext>
            </p:extLst>
          </p:nvPr>
        </p:nvGraphicFramePr>
        <p:xfrm>
          <a:off x="152362" y="1224559"/>
          <a:ext cx="9633520" cy="4004641"/>
        </p:xfrm>
        <a:graphic>
          <a:graphicData uri="http://schemas.openxmlformats.org/drawingml/2006/table">
            <a:tbl>
              <a:tblPr firstRow="1" firstCol="1" bandRow="1">
                <a:tableStyleId>{5DA37D80-6434-44D0-A028-1B22A696006F}</a:tableStyleId>
              </a:tblPr>
              <a:tblGrid>
                <a:gridCol w="2032069">
                  <a:extLst>
                    <a:ext uri="{9D8B030D-6E8A-4147-A177-3AD203B41FA5}">
                      <a16:colId xmlns:a16="http://schemas.microsoft.com/office/drawing/2014/main" val="2660243106"/>
                    </a:ext>
                  </a:extLst>
                </a:gridCol>
                <a:gridCol w="2182595">
                  <a:extLst>
                    <a:ext uri="{9D8B030D-6E8A-4147-A177-3AD203B41FA5}">
                      <a16:colId xmlns:a16="http://schemas.microsoft.com/office/drawing/2014/main" val="2753362942"/>
                    </a:ext>
                  </a:extLst>
                </a:gridCol>
                <a:gridCol w="3612571">
                  <a:extLst>
                    <a:ext uri="{9D8B030D-6E8A-4147-A177-3AD203B41FA5}">
                      <a16:colId xmlns:a16="http://schemas.microsoft.com/office/drawing/2014/main" val="3115104688"/>
                    </a:ext>
                  </a:extLst>
                </a:gridCol>
                <a:gridCol w="1806285">
                  <a:extLst>
                    <a:ext uri="{9D8B030D-6E8A-4147-A177-3AD203B41FA5}">
                      <a16:colId xmlns:a16="http://schemas.microsoft.com/office/drawing/2014/main" val="1718388269"/>
                    </a:ext>
                  </a:extLst>
                </a:gridCol>
              </a:tblGrid>
              <a:tr h="425440">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cs typeface="Arial" panose="020B0604020202020204" pitchFamily="34" charset="0"/>
                        </a:rPr>
                        <a:t>2024/25</a:t>
                      </a:r>
                      <a:endParaRPr lang="en-ZA" sz="1400" dirty="0">
                        <a:effectLst/>
                        <a:latin typeface="Arial" panose="020B0604020202020204" pitchFamily="34" charset="0"/>
                        <a:cs typeface="Arial" panose="020B0604020202020204" pitchFamily="34" charset="0"/>
                      </a:endParaRPr>
                    </a:p>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Annual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754160">
                <a:tc rowSpan="4">
                  <a:txBody>
                    <a:bodyPr/>
                    <a:lstStyle/>
                    <a:p>
                      <a:pPr algn="l">
                        <a:lnSpc>
                          <a:spcPct val="107000"/>
                        </a:lnSpc>
                        <a:spcAft>
                          <a:spcPts val="800"/>
                        </a:spcAft>
                      </a:pPr>
                      <a:r>
                        <a:rPr lang="en-US" sz="1400" b="1" dirty="0">
                          <a:solidFill>
                            <a:srgbClr val="000000"/>
                          </a:solidFill>
                          <a:effectLst/>
                          <a:latin typeface="Arial" panose="020B0604020202020204" pitchFamily="34" charset="0"/>
                          <a:cs typeface="Arial" panose="020B0604020202020204" pitchFamily="34" charset="0"/>
                        </a:rPr>
                        <a:t>Outcome 4:</a:t>
                      </a:r>
                      <a:r>
                        <a:rPr lang="en-US" sz="1400" dirty="0">
                          <a:solidFill>
                            <a:srgbClr val="000000"/>
                          </a:solidFill>
                          <a:effectLst/>
                          <a:latin typeface="Arial" panose="020B0604020202020204" pitchFamily="34" charset="0"/>
                          <a:cs typeface="Arial" panose="020B0604020202020204" pitchFamily="34" charset="0"/>
                        </a:rPr>
                        <a:t> Restoration of degraded ecosystems and enhanced conservation of natural resources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US" sz="1400" dirty="0">
                          <a:solidFill>
                            <a:srgbClr val="000000"/>
                          </a:solidFill>
                          <a:effectLst/>
                          <a:latin typeface="Arial" panose="020B0604020202020204" pitchFamily="34" charset="0"/>
                          <a:cs typeface="Arial" panose="020B0604020202020204" pitchFamily="34" charset="0"/>
                        </a:rPr>
                        <a:t>Environment protected through compliance monitoring and enforcement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8.1.1.1 Percentage compliance to legal obligations in respect of licensed facilities inspected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72%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754160">
                <a:tc vMerge="1">
                  <a:txBody>
                    <a:bodyPr/>
                    <a:lstStyle/>
                    <a:p>
                      <a:endParaRPr lang="en-ZA"/>
                    </a:p>
                  </a:txBody>
                  <a:tcPr/>
                </a:tc>
                <a:tc>
                  <a:txBody>
                    <a:bodyPr/>
                    <a:lstStyle/>
                    <a:p>
                      <a:pPr algn="l">
                        <a:lnSpc>
                          <a:spcPct val="107000"/>
                        </a:lnSpc>
                        <a:spcAft>
                          <a:spcPts val="800"/>
                        </a:spcAft>
                      </a:pPr>
                      <a:r>
                        <a:rPr lang="en-US" sz="1400" dirty="0">
                          <a:solidFill>
                            <a:srgbClr val="000000"/>
                          </a:solidFill>
                          <a:effectLst/>
                          <a:latin typeface="Arial" panose="020B0604020202020204" pitchFamily="34" charset="0"/>
                          <a:cs typeface="Arial" panose="020B0604020202020204" pitchFamily="34" charset="0"/>
                        </a:rPr>
                        <a:t>Administrative enforcement notices complied with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8.1.1.2 </a:t>
                      </a:r>
                      <a:r>
                        <a:rPr lang="en-GB" sz="1400" i="1">
                          <a:effectLst/>
                          <a:latin typeface="Arial" panose="020B0604020202020204" pitchFamily="34" charset="0"/>
                          <a:ea typeface="Calibri" panose="020F0502020204030204" pitchFamily="34" charset="0"/>
                          <a:cs typeface="Times New Roman" panose="02020603050405020304" pitchFamily="18" charset="0"/>
                        </a:rPr>
                        <a:t>Number of administrative enforcement notices issued for non-compliance with environmental management legislation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18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707628">
                <a:tc vMerge="1">
                  <a:txBody>
                    <a:bodyPr/>
                    <a:lstStyle/>
                    <a:p>
                      <a:endParaRPr lang="en-Z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1400" dirty="0">
                          <a:solidFill>
                            <a:srgbClr val="000000"/>
                          </a:solidFill>
                          <a:effectLst/>
                          <a:latin typeface="Arial" panose="020B0604020202020204" pitchFamily="34" charset="0"/>
                          <a:cs typeface="Arial" panose="020B0604020202020204" pitchFamily="34" charset="0"/>
                        </a:rPr>
                        <a:t>Completed criminal investigations handed to the NPA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8.1.1.3 </a:t>
                      </a:r>
                      <a:r>
                        <a:rPr lang="en-GB" sz="1400" i="1" dirty="0">
                          <a:effectLst/>
                          <a:latin typeface="Arial" panose="020B0604020202020204" pitchFamily="34" charset="0"/>
                          <a:ea typeface="Calibri" panose="020F0502020204030204" pitchFamily="34" charset="0"/>
                          <a:cs typeface="Times New Roman" panose="02020603050405020304" pitchFamily="18" charset="0"/>
                        </a:rPr>
                        <a:t>Number of completed criminal investigations handed to the NPA for prosecution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15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1058827">
                <a:tc vMerge="1">
                  <a:txBody>
                    <a:bodyPr/>
                    <a:lstStyle/>
                    <a:p>
                      <a:endParaRPr lang="en-Z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US" sz="1400" dirty="0">
                          <a:solidFill>
                            <a:srgbClr val="000000"/>
                          </a:solidFill>
                          <a:effectLst/>
                          <a:latin typeface="Arial" panose="020B0604020202020204" pitchFamily="34" charset="0"/>
                          <a:cs typeface="Arial" panose="020B0604020202020204" pitchFamily="34" charset="0"/>
                        </a:rPr>
                        <a:t>Compliance to legal obligations in respect of licensed facilities inspected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8.1.1.4 </a:t>
                      </a:r>
                      <a:r>
                        <a:rPr lang="en-GB" sz="1400" i="1" dirty="0">
                          <a:effectLst/>
                          <a:latin typeface="Arial" panose="020B0604020202020204" pitchFamily="34" charset="0"/>
                          <a:ea typeface="Calibri" panose="020F0502020204030204" pitchFamily="34" charset="0"/>
                          <a:cs typeface="Times New Roman" panose="02020603050405020304" pitchFamily="18" charset="0"/>
                        </a:rPr>
                        <a:t>Number of compliance inspections conducted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65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41161527"/>
                  </a:ext>
                </a:extLst>
              </a:tr>
            </a:tbl>
          </a:graphicData>
        </a:graphic>
      </p:graphicFrame>
    </p:spTree>
    <p:extLst>
      <p:ext uri="{BB962C8B-B14F-4D97-AF65-F5344CB8AC3E}">
        <p14:creationId xmlns:p14="http://schemas.microsoft.com/office/powerpoint/2010/main" val="1630382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614073381"/>
              </p:ext>
            </p:extLst>
          </p:nvPr>
        </p:nvGraphicFramePr>
        <p:xfrm>
          <a:off x="144017" y="1268760"/>
          <a:ext cx="9633519" cy="4776686"/>
        </p:xfrm>
        <a:graphic>
          <a:graphicData uri="http://schemas.openxmlformats.org/drawingml/2006/table">
            <a:tbl>
              <a:tblPr firstRow="1" firstCol="1" bandRow="1">
                <a:tableStyleId>{5DA37D80-6434-44D0-A028-1B22A696006F}</a:tableStyleId>
              </a:tblPr>
              <a:tblGrid>
                <a:gridCol w="1580497">
                  <a:extLst>
                    <a:ext uri="{9D8B030D-6E8A-4147-A177-3AD203B41FA5}">
                      <a16:colId xmlns:a16="http://schemas.microsoft.com/office/drawing/2014/main" val="2660243106"/>
                    </a:ext>
                  </a:extLst>
                </a:gridCol>
                <a:gridCol w="2634166">
                  <a:extLst>
                    <a:ext uri="{9D8B030D-6E8A-4147-A177-3AD203B41FA5}">
                      <a16:colId xmlns:a16="http://schemas.microsoft.com/office/drawing/2014/main" val="2753362942"/>
                    </a:ext>
                  </a:extLst>
                </a:gridCol>
                <a:gridCol w="3838357">
                  <a:extLst>
                    <a:ext uri="{9D8B030D-6E8A-4147-A177-3AD203B41FA5}">
                      <a16:colId xmlns:a16="http://schemas.microsoft.com/office/drawing/2014/main" val="3115104688"/>
                    </a:ext>
                  </a:extLst>
                </a:gridCol>
                <a:gridCol w="1580499">
                  <a:extLst>
                    <a:ext uri="{9D8B030D-6E8A-4147-A177-3AD203B41FA5}">
                      <a16:colId xmlns:a16="http://schemas.microsoft.com/office/drawing/2014/main" val="1718388269"/>
                    </a:ext>
                  </a:extLst>
                </a:gridCol>
              </a:tblGrid>
              <a:tr h="395186">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cs typeface="Arial" panose="020B0604020202020204" pitchFamily="34" charset="0"/>
                        </a:rPr>
                        <a:t>2024/25</a:t>
                      </a:r>
                      <a:endParaRPr lang="en-ZA" sz="1400" b="1" dirty="0">
                        <a:effectLst/>
                        <a:latin typeface="Arial" panose="020B0604020202020204" pitchFamily="34" charset="0"/>
                        <a:cs typeface="Arial" panose="020B0604020202020204" pitchFamily="34" charset="0"/>
                      </a:endParaRPr>
                    </a:p>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Annual targets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700530">
                <a:tc rowSpan="6">
                  <a:txBody>
                    <a:bodyPr/>
                    <a:lstStyle/>
                    <a:p>
                      <a:pPr algn="l">
                        <a:lnSpc>
                          <a:spcPct val="107000"/>
                        </a:lnSpc>
                        <a:spcAft>
                          <a:spcPts val="800"/>
                        </a:spcAft>
                      </a:pPr>
                      <a:r>
                        <a:rPr lang="en-US" sz="1400" b="1" dirty="0">
                          <a:effectLst/>
                          <a:latin typeface="Arial" panose="020B0604020202020204" pitchFamily="34" charset="0"/>
                          <a:cs typeface="Arial" panose="020B0604020202020204" pitchFamily="34" charset="0"/>
                        </a:rPr>
                        <a:t>Outcome 4:</a:t>
                      </a:r>
                      <a:r>
                        <a:rPr lang="en-US" sz="1400" dirty="0">
                          <a:effectLst/>
                          <a:latin typeface="Arial" panose="020B0604020202020204" pitchFamily="34" charset="0"/>
                          <a:cs typeface="Arial" panose="020B0604020202020204" pitchFamily="34" charset="0"/>
                        </a:rPr>
                        <a:t> Restoration of degraded ecosystems and enhanced conservation of natural resources</a:t>
                      </a:r>
                      <a:endParaRPr lang="en-ZA" sz="1400" dirty="0">
                        <a:effectLst/>
                        <a:latin typeface="Arial" panose="020B060402020202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rowSpan="2">
                  <a:txBody>
                    <a:bodyPr/>
                    <a:lstStyle/>
                    <a:p>
                      <a:pPr algn="l">
                        <a:lnSpc>
                          <a:spcPct val="107000"/>
                        </a:lnSpc>
                        <a:spcAft>
                          <a:spcPts val="800"/>
                        </a:spcAft>
                      </a:pPr>
                      <a:r>
                        <a:rPr lang="en-US" sz="1400" dirty="0">
                          <a:effectLst/>
                          <a:latin typeface="Arial" panose="020B0604020202020204" pitchFamily="34" charset="0"/>
                          <a:cs typeface="Arial" panose="020B0604020202020204" pitchFamily="34" charset="0"/>
                        </a:rPr>
                        <a:t>Environmental authorization permits issued within legislated timeframes (EIA)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8.2.1.1 </a:t>
                      </a:r>
                      <a:r>
                        <a:rPr lang="en-GB" sz="1400" i="1">
                          <a:effectLst/>
                          <a:latin typeface="Arial" panose="020B0604020202020204" pitchFamily="34" charset="0"/>
                          <a:ea typeface="Calibri" panose="020F0502020204030204" pitchFamily="34" charset="0"/>
                          <a:cs typeface="Times New Roman" panose="02020603050405020304" pitchFamily="18" charset="0"/>
                        </a:rPr>
                        <a:t>Percentage of complete Environmental Impact Assessment (EIA) applications finalized within legislated timeframes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700530">
                <a:tc vMerge="1">
                  <a:txBody>
                    <a:bodyPr/>
                    <a:lstStyle/>
                    <a:p>
                      <a:endParaRPr lang="en-ZA"/>
                    </a:p>
                  </a:txBody>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gn="l">
                        <a:lnSpc>
                          <a:spcPct val="115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8.2.2.1 </a:t>
                      </a:r>
                      <a:r>
                        <a:rPr lang="en-GB" sz="1400" i="1">
                          <a:effectLst/>
                          <a:latin typeface="Arial" panose="020B0604020202020204" pitchFamily="34" charset="0"/>
                          <a:ea typeface="Calibri" panose="020F0502020204030204" pitchFamily="34" charset="0"/>
                          <a:cs typeface="Times New Roman" panose="02020603050405020304" pitchFamily="18" charset="0"/>
                        </a:rPr>
                        <a:t>Percentage of complete Atmospheric Emission Licenses issued within legislated timeframes</a:t>
                      </a:r>
                      <a:r>
                        <a:rPr lang="en-GB" sz="1400">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754784">
                <a:tc vMerge="1">
                  <a:txBody>
                    <a:bodyPr/>
                    <a:lstStyle/>
                    <a:p>
                      <a:endParaRPr lang="en-Z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lnSpc>
                          <a:spcPct val="107000"/>
                        </a:lnSpc>
                        <a:spcAft>
                          <a:spcPts val="800"/>
                        </a:spcAft>
                      </a:pPr>
                      <a:r>
                        <a:rPr lang="en-GB" sz="1400" dirty="0">
                          <a:effectLst/>
                          <a:latin typeface="Arial" panose="020B0604020202020204" pitchFamily="34" charset="0"/>
                          <a:cs typeface="Arial" panose="020B0604020202020204" pitchFamily="34" charset="0"/>
                        </a:rPr>
                        <a:t>Interacted and rendered support to local government, industry, business and communities on air quality management and improvement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just">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8.2.2.2 Number of functional Provincial/Municipal Air Quality Officers forum</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414154">
                <a:tc vMerge="1">
                  <a:txBody>
                    <a:bodyPr/>
                    <a:lstStyle/>
                    <a:p>
                      <a:endParaRPr lang="en-Z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2EFD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8.2.2.3 Number of air quality community improvement Projects implemented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41161527"/>
                  </a:ext>
                </a:extLst>
              </a:tr>
              <a:tr h="596217">
                <a:tc vMerge="1">
                  <a:txBody>
                    <a:bodyPr/>
                    <a:lstStyle/>
                    <a:p>
                      <a:endParaRPr lang="en-Z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800"/>
                        </a:spcAft>
                      </a:pPr>
                      <a:r>
                        <a:rPr lang="en-GB" sz="1400">
                          <a:effectLst/>
                          <a:latin typeface="Arial" panose="020B0604020202020204" pitchFamily="34" charset="0"/>
                          <a:cs typeface="Arial" panose="020B0604020202020204" pitchFamily="34" charset="0"/>
                        </a:rPr>
                        <a:t>Implementation of climate change programmes and adaptation measures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just">
                        <a:lnSpc>
                          <a:spcPct val="115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8.2.2.4</a:t>
                      </a:r>
                      <a:r>
                        <a:rPr lang="en-GB" sz="1400" i="1" dirty="0">
                          <a:effectLst/>
                          <a:latin typeface="Arial" panose="020B0604020202020204" pitchFamily="34" charset="0"/>
                          <a:ea typeface="Calibri" panose="020F0502020204030204" pitchFamily="34" charset="0"/>
                          <a:cs typeface="Times New Roman" panose="02020603050405020304" pitchFamily="18" charset="0"/>
                        </a:rPr>
                        <a:t> Number of climate change response interventions implemented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21833755"/>
                  </a:ext>
                </a:extLst>
              </a:tr>
              <a:tr h="0">
                <a:tc vMerge="1">
                  <a:txBody>
                    <a:bodyPr/>
                    <a:lstStyle/>
                    <a:p>
                      <a:pPr algn="just">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US" sz="1400" dirty="0">
                          <a:effectLst/>
                          <a:latin typeface="Arial" panose="020B0604020202020204" pitchFamily="34" charset="0"/>
                          <a:cs typeface="Arial" panose="020B0604020202020204" pitchFamily="34" charset="0"/>
                        </a:rPr>
                        <a:t>Environmental authorization permits issued within legislated timeframes (EIA)</a:t>
                      </a:r>
                      <a:endParaRPr lang="en-ZA" sz="1400" dirty="0">
                        <a:effectLst/>
                        <a:latin typeface="Arial" panose="020B0604020202020204" pitchFamily="34" charset="0"/>
                        <a:cs typeface="Arial" panose="020B0604020202020204" pitchFamily="34" charset="0"/>
                      </a:endParaRPr>
                    </a:p>
                    <a:p>
                      <a:pPr algn="just">
                        <a:lnSpc>
                          <a:spcPct val="107000"/>
                        </a:lnSpc>
                        <a:spcAft>
                          <a:spcPts val="800"/>
                        </a:spcAft>
                      </a:pPr>
                      <a:endParaRPr lang="en-US" sz="1400" dirty="0">
                        <a:effectLst/>
                        <a:latin typeface="Arial" panose="020B060402020202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8.2.3.1 </a:t>
                      </a:r>
                      <a:r>
                        <a:rPr lang="en-ZA" sz="1400" i="1" dirty="0">
                          <a:effectLst/>
                          <a:latin typeface="Arial" panose="020B0604020202020204" pitchFamily="34" charset="0"/>
                          <a:ea typeface="Calibri" panose="020F0502020204030204" pitchFamily="34" charset="0"/>
                          <a:cs typeface="Times New Roman" panose="02020603050405020304" pitchFamily="18" charset="0"/>
                        </a:rPr>
                        <a:t>Percentage of complete Waste License applications finalized within legislated timeframes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100%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48339042"/>
                  </a:ext>
                </a:extLst>
              </a:tr>
            </a:tbl>
          </a:graphicData>
        </a:graphic>
      </p:graphicFrame>
    </p:spTree>
    <p:extLst>
      <p:ext uri="{BB962C8B-B14F-4D97-AF65-F5344CB8AC3E}">
        <p14:creationId xmlns:p14="http://schemas.microsoft.com/office/powerpoint/2010/main" val="2103269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53423"/>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559928289"/>
              </p:ext>
            </p:extLst>
          </p:nvPr>
        </p:nvGraphicFramePr>
        <p:xfrm>
          <a:off x="136240" y="1005438"/>
          <a:ext cx="9633520" cy="5046714"/>
        </p:xfrm>
        <a:graphic>
          <a:graphicData uri="http://schemas.openxmlformats.org/drawingml/2006/table">
            <a:tbl>
              <a:tblPr firstRow="1" firstCol="1" bandRow="1">
                <a:tableStyleId>{5DA37D80-6434-44D0-A028-1B22A696006F}</a:tableStyleId>
              </a:tblPr>
              <a:tblGrid>
                <a:gridCol w="1527264">
                  <a:extLst>
                    <a:ext uri="{9D8B030D-6E8A-4147-A177-3AD203B41FA5}">
                      <a16:colId xmlns:a16="http://schemas.microsoft.com/office/drawing/2014/main" val="2660243106"/>
                    </a:ext>
                  </a:extLst>
                </a:gridCol>
                <a:gridCol w="2467122">
                  <a:extLst>
                    <a:ext uri="{9D8B030D-6E8A-4147-A177-3AD203B41FA5}">
                      <a16:colId xmlns:a16="http://schemas.microsoft.com/office/drawing/2014/main" val="2753362942"/>
                    </a:ext>
                  </a:extLst>
                </a:gridCol>
                <a:gridCol w="3406886">
                  <a:extLst>
                    <a:ext uri="{9D8B030D-6E8A-4147-A177-3AD203B41FA5}">
                      <a16:colId xmlns:a16="http://schemas.microsoft.com/office/drawing/2014/main" val="3115104688"/>
                    </a:ext>
                  </a:extLst>
                </a:gridCol>
                <a:gridCol w="2232248">
                  <a:extLst>
                    <a:ext uri="{9D8B030D-6E8A-4147-A177-3AD203B41FA5}">
                      <a16:colId xmlns:a16="http://schemas.microsoft.com/office/drawing/2014/main" val="4268552598"/>
                    </a:ext>
                  </a:extLst>
                </a:gridCol>
              </a:tblGrid>
              <a:tr h="907948">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cs typeface="Arial" panose="020B0604020202020204" pitchFamily="34" charset="0"/>
                        </a:rPr>
                        <a:t>2024/25</a:t>
                      </a:r>
                      <a:endParaRPr lang="en-ZA" sz="1400" b="1" dirty="0">
                        <a:effectLst/>
                        <a:latin typeface="Arial" panose="020B0604020202020204" pitchFamily="34" charset="0"/>
                        <a:cs typeface="Arial" panose="020B0604020202020204" pitchFamily="34" charset="0"/>
                      </a:endParaRPr>
                    </a:p>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Annual targets</a:t>
                      </a:r>
                      <a:endParaRPr lang="en-ZA" sz="1400" b="1" dirty="0">
                        <a:effectLst/>
                        <a:latin typeface="Arial" panose="020B0604020202020204" pitchFamily="34" charset="0"/>
                        <a:cs typeface="Arial" panose="020B0604020202020204" pitchFamily="34" charset="0"/>
                      </a:endParaRPr>
                    </a:p>
                    <a:p>
                      <a:pPr>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692001">
                <a:tc rowSpan="6">
                  <a:txBody>
                    <a:bodyPr/>
                    <a:lstStyle/>
                    <a:p>
                      <a:pPr algn="l">
                        <a:lnSpc>
                          <a:spcPct val="107000"/>
                        </a:lnSpc>
                        <a:spcAft>
                          <a:spcPts val="800"/>
                        </a:spcAft>
                      </a:pPr>
                      <a:r>
                        <a:rPr lang="en-US" sz="1400" b="1" dirty="0">
                          <a:effectLst/>
                          <a:latin typeface="Arial" panose="020B0604020202020204" pitchFamily="34" charset="0"/>
                          <a:cs typeface="Arial" panose="020B0604020202020204" pitchFamily="34" charset="0"/>
                        </a:rPr>
                        <a:t>Outcome 4:</a:t>
                      </a:r>
                      <a:r>
                        <a:rPr lang="en-US" sz="1400" dirty="0">
                          <a:effectLst/>
                          <a:latin typeface="Arial" panose="020B0604020202020204" pitchFamily="34" charset="0"/>
                          <a:cs typeface="Arial" panose="020B0604020202020204" pitchFamily="34" charset="0"/>
                        </a:rPr>
                        <a:t> Restoration of degraded ecosystems and enhanced conservation of natural resources</a:t>
                      </a:r>
                      <a:endParaRPr lang="en-ZA" sz="1400" dirty="0">
                        <a:effectLst/>
                        <a:latin typeface="Arial" panose="020B0604020202020204" pitchFamily="34" charset="0"/>
                        <a:cs typeface="Arial" panose="020B0604020202020204" pitchFamily="34" charset="0"/>
                      </a:endParaRPr>
                    </a:p>
                    <a:p>
                      <a:pPr algn="just">
                        <a:lnSpc>
                          <a:spcPct val="107000"/>
                        </a:lnSpc>
                        <a:spcAft>
                          <a:spcPts val="800"/>
                        </a:spcAft>
                      </a:pPr>
                      <a:r>
                        <a:rPr lang="en-US"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effectLst/>
                          <a:latin typeface="Arial" panose="020B0604020202020204" pitchFamily="34" charset="0"/>
                          <a:cs typeface="Arial" panose="020B0604020202020204" pitchFamily="34" charset="0"/>
                        </a:rPr>
                        <a:t>Environmental authorization permits issued within legislated timeframes (EIA)</a:t>
                      </a:r>
                      <a:endParaRPr lang="en-ZA" sz="1400" dirty="0">
                        <a:effectLst/>
                        <a:latin typeface="Arial" panose="020B0604020202020204" pitchFamily="34" charset="0"/>
                        <a:cs typeface="Arial" panose="020B0604020202020204" pitchFamily="34" charset="0"/>
                      </a:endParaRPr>
                    </a:p>
                    <a:p>
                      <a:pPr algn="l">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8.2.3.2 Number Municipalities supported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15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504056">
                <a:tc vMerge="1">
                  <a:txBody>
                    <a:bodyPr/>
                    <a:lstStyle/>
                    <a:p>
                      <a:endParaRPr lang="en-ZA"/>
                    </a:p>
                  </a:txBody>
                  <a:tcPr/>
                </a:tc>
                <a:tc vMerge="1">
                  <a:txBody>
                    <a:bodyPr/>
                    <a:lstStyle/>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E2EFD9"/>
                      </a:solidFill>
                      <a:prstDash val="solid"/>
                      <a:round/>
                      <a:headEnd type="none" w="med" len="med"/>
                      <a:tailEnd type="none" w="med" len="med"/>
                    </a:lnR>
                    <a:lnB w="12700" cap="flat" cmpd="sng" algn="ctr">
                      <a:solidFill>
                        <a:srgbClr val="E2EFD9"/>
                      </a:solidFill>
                      <a:prstDash val="solid"/>
                      <a:round/>
                      <a:headEnd type="none" w="med" len="med"/>
                      <a:tailEnd type="none" w="med" len="med"/>
                    </a:lnB>
                  </a:tcPr>
                </a:tc>
                <a:tc>
                  <a:txBody>
                    <a:bodyPr/>
                    <a:lstStyle/>
                    <a:p>
                      <a:pPr algn="l">
                        <a:lnSpc>
                          <a:spcPct val="115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8.2.3.3 Number of waste SMME’s supported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60000"/>
                          <a:lumOff val="40000"/>
                        </a:schemeClr>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504056">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8.2.4.1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environmental awareness activities conducted</a:t>
                      </a: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30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91398934"/>
                  </a:ext>
                </a:extLst>
              </a:tr>
              <a:tr h="432048">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rowSpan="2">
                  <a:txBody>
                    <a:bodyPr/>
                    <a:lstStyle/>
                    <a:p>
                      <a:pPr algn="l">
                        <a:lnSpc>
                          <a:spcPct val="107000"/>
                        </a:lnSpc>
                        <a:spcAft>
                          <a:spcPts val="800"/>
                        </a:spcAft>
                      </a:pPr>
                      <a:r>
                        <a:rPr lang="en-GB" sz="1400" dirty="0">
                          <a:effectLst/>
                          <a:latin typeface="Arial" panose="020B0604020202020204" pitchFamily="34" charset="0"/>
                          <a:cs typeface="Arial" panose="020B0604020202020204" pitchFamily="34" charset="0"/>
                        </a:rPr>
                        <a:t>Promote more effective programmes on environmental awareness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8.2.4.2 Number of registered Eco-Schools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90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347202481"/>
                  </a:ext>
                </a:extLst>
              </a:tr>
              <a:tr h="610614">
                <a:tc vMerge="1">
                  <a:txBody>
                    <a:bodyPr/>
                    <a:lstStyle/>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vMerge="1">
                  <a:txBody>
                    <a:bodyPr/>
                    <a:lstStyle/>
                    <a:p>
                      <a:endParaRPr lang="en-ZA"/>
                    </a:p>
                  </a:txBody>
                  <a:tcPr>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lnB w="12700" cap="flat" cmpd="sng" algn="ctr">
                      <a:solidFill>
                        <a:srgbClr val="E2EFD9"/>
                      </a:solidFill>
                      <a:prstDash val="solid"/>
                      <a:round/>
                      <a:headEnd type="none" w="med" len="med"/>
                      <a:tailEnd type="none" w="med" len="med"/>
                    </a:lnB>
                  </a:tcPr>
                </a:tc>
                <a:tc>
                  <a:txBody>
                    <a:bodyPr/>
                    <a:lstStyle/>
                    <a:p>
                      <a:pPr algn="l">
                        <a:lnSpc>
                          <a:spcPct val="115000"/>
                        </a:lnSpc>
                        <a:spcAft>
                          <a:spcPts val="800"/>
                        </a:spcAft>
                      </a:pPr>
                      <a:r>
                        <a:rPr lang="en-ZA" sz="1400">
                          <a:effectLst/>
                          <a:latin typeface="Arial" panose="020B0604020202020204" pitchFamily="34" charset="0"/>
                          <a:ea typeface="Calibri" panose="020F0502020204030204" pitchFamily="34" charset="0"/>
                          <a:cs typeface="Times New Roman" panose="02020603050405020304" pitchFamily="18" charset="0"/>
                        </a:rPr>
                        <a:t>8.2.4.3 Number of teachers trained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90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670331087"/>
                  </a:ext>
                </a:extLst>
              </a:tr>
              <a:tr h="357132">
                <a:tc vMerge="1">
                  <a:txBody>
                    <a:bodyPr/>
                    <a:lstStyle/>
                    <a:p>
                      <a:pPr algn="just">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US" sz="1400" dirty="0">
                          <a:effectLst/>
                          <a:latin typeface="Arial" panose="020B0604020202020204" pitchFamily="34" charset="0"/>
                          <a:cs typeface="Arial" panose="020B0604020202020204" pitchFamily="34" charset="0"/>
                        </a:rPr>
                        <a:t>Development and implementation of Environmental management instruments planning tools and environmental sector programmes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algn="l">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8.2.5.1 </a:t>
                      </a:r>
                      <a:r>
                        <a:rPr lang="en-ZA" sz="1400" i="1" dirty="0">
                          <a:effectLst/>
                          <a:latin typeface="Arial" panose="020B0604020202020204" pitchFamily="34" charset="0"/>
                          <a:ea typeface="Calibri" panose="020F0502020204030204" pitchFamily="34" charset="0"/>
                          <a:cs typeface="Times New Roman" panose="02020603050405020304" pitchFamily="18" charset="0"/>
                        </a:rPr>
                        <a:t>Number of inter-governmental sector programmes implemented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80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21922661"/>
                  </a:ext>
                </a:extLst>
              </a:tr>
            </a:tbl>
          </a:graphicData>
        </a:graphic>
      </p:graphicFrame>
    </p:spTree>
    <p:extLst>
      <p:ext uri="{BB962C8B-B14F-4D97-AF65-F5344CB8AC3E}">
        <p14:creationId xmlns:p14="http://schemas.microsoft.com/office/powerpoint/2010/main" val="84762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A60-C6E1-CF04-56F5-C56B36DFA673}"/>
              </a:ext>
            </a:extLst>
          </p:cNvPr>
          <p:cNvSpPr>
            <a:spLocks noGrp="1"/>
          </p:cNvSpPr>
          <p:nvPr>
            <p:ph type="title"/>
          </p:nvPr>
        </p:nvSpPr>
        <p:spPr>
          <a:xfrm>
            <a:off x="144016" y="83289"/>
            <a:ext cx="9633520" cy="723709"/>
          </a:xfrm>
          <a:solidFill>
            <a:schemeClr val="accent1">
              <a:lumMod val="50000"/>
            </a:schemeClr>
          </a:solidFill>
          <a:ln>
            <a:solidFill>
              <a:schemeClr val="tx1"/>
            </a:solidFill>
          </a:ln>
        </p:spPr>
        <p:txBody>
          <a:bodyPr vert="horz" lIns="91440" tIns="45720" rIns="91440" bIns="45720" rtlCol="0" anchor="ctr">
            <a:normAutofit fontScale="90000"/>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Outcomes, Outputs, Performance Indicators and Targets</a:t>
            </a:r>
          </a:p>
        </p:txBody>
      </p:sp>
      <p:sp>
        <p:nvSpPr>
          <p:cNvPr id="4" name="Slide Number Placeholder 3">
            <a:extLst>
              <a:ext uri="{FF2B5EF4-FFF2-40B4-BE49-F238E27FC236}">
                <a16:creationId xmlns:a16="http://schemas.microsoft.com/office/drawing/2014/main" id="{C823AC54-647E-70BE-62EE-45E38E3621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1E182-5483-4722-AD0B-684C3DC94A16}" type="slidenum">
              <a:rPr kumimoji="0" lang="en-ZA"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pitchFamily="34" charset="0"/>
              <a:ea typeface="+mn-ea"/>
              <a:cs typeface="Arial" charset="0"/>
            </a:endParaRPr>
          </a:p>
        </p:txBody>
      </p:sp>
      <p:graphicFrame>
        <p:nvGraphicFramePr>
          <p:cNvPr id="5" name="Table 4">
            <a:extLst>
              <a:ext uri="{FF2B5EF4-FFF2-40B4-BE49-F238E27FC236}">
                <a16:creationId xmlns:a16="http://schemas.microsoft.com/office/drawing/2014/main" id="{E8ABF20C-7982-10FD-624A-BD92EDCC9B1D}"/>
              </a:ext>
            </a:extLst>
          </p:cNvPr>
          <p:cNvGraphicFramePr>
            <a:graphicFrameLocks noGrp="1"/>
          </p:cNvGraphicFramePr>
          <p:nvPr>
            <p:extLst>
              <p:ext uri="{D42A27DB-BD31-4B8C-83A1-F6EECF244321}">
                <p14:modId xmlns:p14="http://schemas.microsoft.com/office/powerpoint/2010/main" val="1048798753"/>
              </p:ext>
            </p:extLst>
          </p:nvPr>
        </p:nvGraphicFramePr>
        <p:xfrm>
          <a:off x="135498" y="1048074"/>
          <a:ext cx="9633520" cy="5160658"/>
        </p:xfrm>
        <a:graphic>
          <a:graphicData uri="http://schemas.openxmlformats.org/drawingml/2006/table">
            <a:tbl>
              <a:tblPr firstRow="1" firstCol="1" bandRow="1">
                <a:tableStyleId>{5DA37D80-6434-44D0-A028-1B22A696006F}</a:tableStyleId>
              </a:tblPr>
              <a:tblGrid>
                <a:gridCol w="2536616">
                  <a:extLst>
                    <a:ext uri="{9D8B030D-6E8A-4147-A177-3AD203B41FA5}">
                      <a16:colId xmlns:a16="http://schemas.microsoft.com/office/drawing/2014/main" val="2660243106"/>
                    </a:ext>
                  </a:extLst>
                </a:gridCol>
                <a:gridCol w="2862821">
                  <a:extLst>
                    <a:ext uri="{9D8B030D-6E8A-4147-A177-3AD203B41FA5}">
                      <a16:colId xmlns:a16="http://schemas.microsoft.com/office/drawing/2014/main" val="2753362942"/>
                    </a:ext>
                  </a:extLst>
                </a:gridCol>
                <a:gridCol w="2433883">
                  <a:extLst>
                    <a:ext uri="{9D8B030D-6E8A-4147-A177-3AD203B41FA5}">
                      <a16:colId xmlns:a16="http://schemas.microsoft.com/office/drawing/2014/main" val="3115104688"/>
                    </a:ext>
                  </a:extLst>
                </a:gridCol>
                <a:gridCol w="1800200">
                  <a:extLst>
                    <a:ext uri="{9D8B030D-6E8A-4147-A177-3AD203B41FA5}">
                      <a16:colId xmlns:a16="http://schemas.microsoft.com/office/drawing/2014/main" val="23835060"/>
                    </a:ext>
                  </a:extLst>
                </a:gridCol>
              </a:tblGrid>
              <a:tr h="463374">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Outcome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Output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42578" marR="42578" marT="0" marB="0">
                    <a:solidFill>
                      <a:schemeClr val="accent2">
                        <a:lumMod val="40000"/>
                        <a:lumOff val="60000"/>
                      </a:schemeClr>
                    </a:solidFill>
                  </a:tcPr>
                </a:tc>
                <a:tc>
                  <a:txBody>
                    <a:bodyPr/>
                    <a:lstStyle/>
                    <a:p>
                      <a:pPr algn="ctr">
                        <a:lnSpc>
                          <a:spcPct val="107000"/>
                        </a:lnSpc>
                        <a:spcAft>
                          <a:spcPts val="0"/>
                        </a:spcAft>
                      </a:pPr>
                      <a:r>
                        <a:rPr lang="en-ZA" sz="1400" b="1" dirty="0">
                          <a:solidFill>
                            <a:srgbClr val="000000"/>
                          </a:solidFill>
                          <a:effectLst/>
                          <a:latin typeface="Arial" panose="020B0604020202020204" pitchFamily="34" charset="0"/>
                          <a:cs typeface="Arial" panose="020B0604020202020204" pitchFamily="34" charset="0"/>
                        </a:rPr>
                        <a:t>2024/25</a:t>
                      </a:r>
                      <a:endParaRPr lang="en-ZA" sz="1400" b="1" dirty="0">
                        <a:effectLst/>
                        <a:latin typeface="Arial" panose="020B0604020202020204" pitchFamily="34" charset="0"/>
                        <a:cs typeface="Arial" panose="020B0604020202020204" pitchFamily="34" charset="0"/>
                      </a:endParaRPr>
                    </a:p>
                    <a:p>
                      <a:pPr algn="ctr">
                        <a:lnSpc>
                          <a:spcPct val="107000"/>
                        </a:lnSpc>
                        <a:spcAft>
                          <a:spcPts val="800"/>
                        </a:spcAft>
                      </a:pPr>
                      <a:r>
                        <a:rPr lang="en-ZA" sz="1400" b="1" dirty="0">
                          <a:solidFill>
                            <a:srgbClr val="000000"/>
                          </a:solidFill>
                          <a:effectLst/>
                          <a:latin typeface="Arial" panose="020B0604020202020204" pitchFamily="34" charset="0"/>
                          <a:cs typeface="Arial" panose="020B0604020202020204" pitchFamily="34" charset="0"/>
                        </a:rPr>
                        <a:t>Annual targets</a:t>
                      </a:r>
                      <a:endParaRPr lang="en-ZA" sz="1400" b="1" dirty="0">
                        <a:effectLst/>
                        <a:latin typeface="Arial" panose="020B0604020202020204" pitchFamily="34" charset="0"/>
                        <a:cs typeface="Arial" panose="020B0604020202020204" pitchFamily="34" charset="0"/>
                      </a:endParaRPr>
                    </a:p>
                  </a:txBody>
                  <a:tcPr marL="42578" marR="42578" marT="0" marB="0">
                    <a:solidFill>
                      <a:schemeClr val="accent2">
                        <a:lumMod val="40000"/>
                        <a:lumOff val="60000"/>
                      </a:schemeClr>
                    </a:solidFill>
                  </a:tcPr>
                </a:tc>
                <a:extLst>
                  <a:ext uri="{0D108BD9-81ED-4DB2-BD59-A6C34878D82A}">
                    <a16:rowId xmlns:a16="http://schemas.microsoft.com/office/drawing/2014/main" val="4225650276"/>
                  </a:ext>
                </a:extLst>
              </a:tr>
              <a:tr h="909440">
                <a:tc rowSpan="6">
                  <a:txBody>
                    <a:bodyPr/>
                    <a:lstStyle/>
                    <a:p>
                      <a:pPr algn="l">
                        <a:lnSpc>
                          <a:spcPct val="107000"/>
                        </a:lnSpc>
                        <a:spcAft>
                          <a:spcPts val="8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Outcome 4:</a:t>
                      </a:r>
                      <a:r>
                        <a:rPr lang="en-US" sz="1400" dirty="0">
                          <a:effectLst/>
                          <a:latin typeface="Arial" panose="020B0604020202020204" pitchFamily="34" charset="0"/>
                          <a:ea typeface="Calibri" panose="020F0502020204030204" pitchFamily="34" charset="0"/>
                          <a:cs typeface="Times New Roman" panose="02020603050405020304" pitchFamily="18" charset="0"/>
                        </a:rPr>
                        <a:t> Restoration of degraded ecosystems and enhanced conservation of natural resources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rgbClr val="E2EFD9"/>
                      </a:solidFill>
                      <a:prstDash val="solid"/>
                      <a:round/>
                      <a:headEnd type="none" w="med" len="med"/>
                      <a:tailEnd type="none" w="med" len="med"/>
                    </a:lnB>
                    <a:solidFill>
                      <a:schemeClr val="bg1">
                        <a:lumMod val="95000"/>
                      </a:schemeClr>
                    </a:solidFill>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Implemented permit administration within the Department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solidFill>
                      <a:schemeClr val="bg1">
                        <a:lumMod val="95000"/>
                      </a:schemeClr>
                    </a:solidFill>
                  </a:tcPr>
                </a:tc>
                <a:tc>
                  <a:txBody>
                    <a:bodyPr/>
                    <a:lstStyle/>
                    <a:p>
                      <a:pPr algn="l">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8.3.1.1 </a:t>
                      </a:r>
                      <a:r>
                        <a:rPr lang="en-GB" sz="1400" i="1">
                          <a:effectLst/>
                          <a:latin typeface="Arial" panose="020B0604020202020204" pitchFamily="34" charset="0"/>
                          <a:ea typeface="Calibri" panose="020F0502020204030204" pitchFamily="34" charset="0"/>
                          <a:cs typeface="Times New Roman" panose="02020603050405020304" pitchFamily="18" charset="0"/>
                        </a:rPr>
                        <a:t>Percentage of complete biodiversity management permits issued within legislated timeframes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90%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99508200"/>
                  </a:ext>
                </a:extLst>
              </a:tr>
              <a:tr h="674998">
                <a:tc vMerge="1">
                  <a:txBody>
                    <a:bodyPr/>
                    <a:lstStyle/>
                    <a:p>
                      <a:endParaRPr lang="en-ZA"/>
                    </a:p>
                  </a:txBody>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Sustainable use of biological resources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8.3.1.2 </a:t>
                      </a:r>
                      <a:r>
                        <a:rPr lang="en-GB" sz="1400" i="1">
                          <a:effectLst/>
                          <a:latin typeface="Arial" panose="020B0604020202020204" pitchFamily="34" charset="0"/>
                          <a:ea typeface="Calibri" panose="020F0502020204030204" pitchFamily="34" charset="0"/>
                          <a:cs typeface="Times New Roman" panose="02020603050405020304" pitchFamily="18" charset="0"/>
                        </a:rPr>
                        <a:t>Number of biodiversity economy initiatives implemented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07544649"/>
                  </a:ext>
                </a:extLst>
              </a:tr>
              <a:tr h="714919">
                <a:tc vMerge="1">
                  <a:txBody>
                    <a:bodyPr/>
                    <a:lstStyle/>
                    <a:p>
                      <a:endParaRPr lang="en-ZA"/>
                    </a:p>
                  </a:txBody>
                  <a:tcPr/>
                </a:tc>
                <a:tc>
                  <a:txBody>
                    <a:bodyPr/>
                    <a:lstStyle/>
                    <a:p>
                      <a:pPr algn="l">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Land added to the provincial conservation estate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8.3.2.1 </a:t>
                      </a:r>
                      <a:r>
                        <a:rPr lang="en-GB" sz="1400" i="1" dirty="0">
                          <a:effectLst/>
                          <a:latin typeface="Arial" panose="020B0604020202020204" pitchFamily="34" charset="0"/>
                          <a:ea typeface="Calibri" panose="020F0502020204030204" pitchFamily="34" charset="0"/>
                          <a:cs typeface="Times New Roman" panose="02020603050405020304" pitchFamily="18" charset="0"/>
                        </a:rPr>
                        <a:t>Number of hectares under the conservation estate</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30000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4004715"/>
                  </a:ext>
                </a:extLst>
              </a:tr>
              <a:tr h="996358">
                <a:tc vMerge="1">
                  <a:txBody>
                    <a:bodyPr/>
                    <a:lstStyle/>
                    <a:p>
                      <a:pPr algn="l">
                        <a:lnSpc>
                          <a:spcPct val="107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E2EFD9"/>
                      </a:solidFill>
                      <a:prstDash val="solid"/>
                      <a:round/>
                      <a:headEnd type="none" w="med" len="med"/>
                      <a:tailEnd type="none" w="med" len="med"/>
                    </a:lnL>
                    <a:lnR w="12700" cap="flat" cmpd="sng" algn="ctr">
                      <a:solidFill>
                        <a:srgbClr val="E2EFD9"/>
                      </a:solidFill>
                      <a:prstDash val="solid"/>
                      <a:round/>
                      <a:headEnd type="none" w="med" len="med"/>
                      <a:tailEnd type="none" w="med" len="med"/>
                    </a:lnR>
                    <a:lnT w="12700" cap="flat" cmpd="sng" algn="ctr">
                      <a:solidFill>
                        <a:srgbClr val="E2EFD9"/>
                      </a:solidFill>
                      <a:prstDash val="solid"/>
                      <a:round/>
                      <a:headEnd type="none" w="med" len="med"/>
                      <a:tailEnd type="none" w="med" len="med"/>
                    </a:lnT>
                  </a:tcPr>
                </a:tc>
                <a:tc>
                  <a:txBody>
                    <a:bodyPr/>
                    <a:lstStyle/>
                    <a:p>
                      <a:pPr algn="l">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Assessed state managed protected areas achieving a METT score of 67% and above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8.3.2.2 </a:t>
                      </a:r>
                      <a:r>
                        <a:rPr lang="en-GB" sz="1400" i="1" dirty="0">
                          <a:effectLst/>
                          <a:latin typeface="Arial" panose="020B0604020202020204" pitchFamily="34" charset="0"/>
                          <a:ea typeface="Calibri" panose="020F0502020204030204" pitchFamily="34" charset="0"/>
                          <a:cs typeface="Times New Roman" panose="02020603050405020304" pitchFamily="18" charset="0"/>
                        </a:rPr>
                        <a:t>Percentage of area of state managed protected areas assessed with a METT score above 67%</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30%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79631847"/>
                  </a:ext>
                </a:extLst>
              </a:tr>
              <a:tr h="669392">
                <a:tc vMerge="1">
                  <a:txBody>
                    <a:bodyPr/>
                    <a:lstStyle/>
                    <a:p>
                      <a:pPr algn="l">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B w="12700" cap="flat" cmpd="sng" algn="ctr">
                      <a:solidFill>
                        <a:srgbClr val="E2EFD9"/>
                      </a:solidFill>
                      <a:prstDash val="solid"/>
                      <a:round/>
                      <a:headEnd type="none" w="med" len="med"/>
                      <a:tailEnd type="none" w="med" len="med"/>
                    </a:lnB>
                  </a:tcPr>
                </a:tc>
                <a:tc>
                  <a:txBody>
                    <a:bodyPr/>
                    <a:lstStyle/>
                    <a:p>
                      <a:pPr algn="l">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Engagement sessions conducted with coastal role-players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8.3.3.1 Number of coastal engagement sessions conducted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580906676"/>
                  </a:ext>
                </a:extLst>
              </a:tr>
              <a:tr h="728215">
                <a:tc vMerge="1">
                  <a:txBody>
                    <a:bodyPr/>
                    <a:lstStyle/>
                    <a:p>
                      <a:pPr algn="l">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2EFD9"/>
                      </a:solidFill>
                      <a:prstDash val="solid"/>
                      <a:round/>
                      <a:headEnd type="none" w="med" len="med"/>
                      <a:tailEnd type="none" w="med" len="med"/>
                    </a:lnL>
                    <a:lnB w="12700" cap="flat" cmpd="sng" algn="ctr">
                      <a:solidFill>
                        <a:srgbClr val="E2EFD9"/>
                      </a:solidFill>
                      <a:prstDash val="solid"/>
                      <a:round/>
                      <a:headEnd type="none" w="med" len="med"/>
                      <a:tailEnd type="none" w="med" len="med"/>
                    </a:lnB>
                    <a:solidFill>
                      <a:schemeClr val="bg1">
                        <a:alpha val="20000"/>
                      </a:schemeClr>
                    </a:solidFill>
                  </a:tcPr>
                </a:tc>
                <a:tc>
                  <a:txBody>
                    <a:bodyPr/>
                    <a:lstStyle/>
                    <a:p>
                      <a:pPr algn="l">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Capacity Building activities conducted for sustainable resource use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l">
                        <a:lnSpc>
                          <a:spcPct val="107000"/>
                        </a:lnSpc>
                        <a:spcAft>
                          <a:spcPts val="800"/>
                        </a:spcAft>
                      </a:pPr>
                      <a:r>
                        <a:rPr lang="en-US" sz="1400">
                          <a:effectLst/>
                          <a:latin typeface="Arial" panose="020B0604020202020204" pitchFamily="34" charset="0"/>
                          <a:ea typeface="Calibri" panose="020F0502020204030204" pitchFamily="34" charset="0"/>
                          <a:cs typeface="Times New Roman" panose="02020603050405020304" pitchFamily="18" charset="0"/>
                        </a:rPr>
                        <a:t>8.3.4.1   </a:t>
                      </a:r>
                      <a:r>
                        <a:rPr lang="en-US" sz="1400" i="1">
                          <a:effectLst/>
                          <a:latin typeface="Arial" panose="020B0604020202020204" pitchFamily="34" charset="0"/>
                          <a:ea typeface="Calibri" panose="020F0502020204030204" pitchFamily="34" charset="0"/>
                          <a:cs typeface="Times New Roman" panose="02020603050405020304" pitchFamily="18" charset="0"/>
                        </a:rPr>
                        <a:t>Number of environmental capacity building activities conducted</a:t>
                      </a: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4289603"/>
                  </a:ext>
                </a:extLst>
              </a:tr>
            </a:tbl>
          </a:graphicData>
        </a:graphic>
      </p:graphicFrame>
    </p:spTree>
    <p:extLst>
      <p:ext uri="{BB962C8B-B14F-4D97-AF65-F5344CB8AC3E}">
        <p14:creationId xmlns:p14="http://schemas.microsoft.com/office/powerpoint/2010/main" val="312298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Google Shape;1237;p209">
            <a:extLst>
              <a:ext uri="{FF2B5EF4-FFF2-40B4-BE49-F238E27FC236}">
                <a16:creationId xmlns:a16="http://schemas.microsoft.com/office/drawing/2014/main" id="{31F9A26C-9C5F-9285-02A0-526FB359869E}"/>
              </a:ext>
            </a:extLst>
          </p:cNvPr>
          <p:cNvPicPr>
            <a:picLocks noGrp="1" noChangeArrowheads="1"/>
          </p:cNvPicPr>
          <p:nvPr>
            <p:ph type="pic" idx="2"/>
          </p:nvPr>
        </p:nvPicPr>
        <p:blipFill>
          <a:blip r:embed="rId3">
            <a:extLst>
              <a:ext uri="{28A0092B-C50C-407E-A947-70E740481C1C}">
                <a14:useLocalDpi xmlns:a14="http://schemas.microsoft.com/office/drawing/2010/main" val="0"/>
              </a:ext>
            </a:extLst>
          </a:blip>
          <a:srcRect/>
          <a:stretch>
            <a:fillRect/>
          </a:stretch>
        </p:blipFill>
        <p:spPr>
          <a:xfrm>
            <a:off x="0" y="-283170"/>
            <a:ext cx="9926638" cy="6498233"/>
          </a:xfrm>
        </p:spPr>
      </p:pic>
      <p:sp>
        <p:nvSpPr>
          <p:cNvPr id="1238" name="Google Shape;1238;p209">
            <a:extLst>
              <a:ext uri="{FF2B5EF4-FFF2-40B4-BE49-F238E27FC236}">
                <a16:creationId xmlns:a16="http://schemas.microsoft.com/office/drawing/2014/main" id="{0852238F-3F08-2896-3196-B4F7802E9203}"/>
              </a:ext>
            </a:extLst>
          </p:cNvPr>
          <p:cNvSpPr/>
          <p:nvPr/>
        </p:nvSpPr>
        <p:spPr>
          <a:xfrm>
            <a:off x="0" y="1848942"/>
            <a:ext cx="5551488" cy="3784402"/>
          </a:xfrm>
          <a:prstGeom prst="rect">
            <a:avLst/>
          </a:prstGeom>
          <a:solidFill>
            <a:srgbClr val="0F243E">
              <a:alpha val="67843"/>
            </a:srgbClr>
          </a:solidFill>
          <a:ln>
            <a:noFill/>
          </a:ln>
        </p:spPr>
        <p:txBody>
          <a:bodyPr spcFirstLastPara="1" lIns="74263" tIns="37131" rIns="74263" bIns="37131" anchor="ctr"/>
          <a:lstStyle/>
          <a:p>
            <a:pPr algn="ctr" defTabSz="742950" fontAlgn="auto">
              <a:spcBef>
                <a:spcPts val="0"/>
              </a:spcBef>
              <a:spcAft>
                <a:spcPts val="0"/>
              </a:spcAft>
              <a:buClr>
                <a:srgbClr val="FFFFFF"/>
              </a:buClr>
              <a:buSzPts val="1800"/>
              <a:defRPr/>
            </a:pPr>
            <a:endParaRPr sz="1463" kern="0">
              <a:solidFill>
                <a:srgbClr val="FFFFFF"/>
              </a:solidFill>
              <a:latin typeface="Calibri"/>
              <a:ea typeface="Calibri"/>
              <a:cs typeface="Calibri"/>
              <a:sym typeface="Calibri"/>
            </a:endParaRPr>
          </a:p>
        </p:txBody>
      </p:sp>
      <p:sp>
        <p:nvSpPr>
          <p:cNvPr id="1239" name="Google Shape;1239;p209">
            <a:extLst>
              <a:ext uri="{FF2B5EF4-FFF2-40B4-BE49-F238E27FC236}">
                <a16:creationId xmlns:a16="http://schemas.microsoft.com/office/drawing/2014/main" id="{D7F7D185-A0C4-2B93-1A67-E534F096EEDF}"/>
              </a:ext>
            </a:extLst>
          </p:cNvPr>
          <p:cNvSpPr/>
          <p:nvPr/>
        </p:nvSpPr>
        <p:spPr>
          <a:xfrm>
            <a:off x="2384921" y="2326184"/>
            <a:ext cx="464344" cy="509488"/>
          </a:xfrm>
          <a:custGeom>
            <a:avLst/>
            <a:gdLst/>
            <a:ahLst/>
            <a:cxnLst/>
            <a:rect l="l" t="t" r="r" b="b"/>
            <a:pathLst>
              <a:path w="21600" h="21600" extrusionOk="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lt1"/>
          </a:solidFill>
          <a:ln>
            <a:noFill/>
          </a:ln>
        </p:spPr>
        <p:txBody>
          <a:bodyPr spcFirstLastPara="1" lIns="20638" tIns="20638" rIns="20638" bIns="20638" anchor="ctr"/>
          <a:lstStyle/>
          <a:p>
            <a:pPr defTabSz="742950" fontAlgn="auto">
              <a:spcBef>
                <a:spcPts val="0"/>
              </a:spcBef>
              <a:spcAft>
                <a:spcPts val="0"/>
              </a:spcAft>
              <a:buClr>
                <a:srgbClr val="000000"/>
              </a:buClr>
              <a:buSzPts val="2900"/>
              <a:defRPr/>
            </a:pPr>
            <a:endParaRPr sz="2356" kern="0">
              <a:solidFill>
                <a:srgbClr val="44CEB9"/>
              </a:solidFill>
              <a:latin typeface="Gill Sans"/>
              <a:ea typeface="Gill Sans"/>
              <a:cs typeface="Gill Sans"/>
              <a:sym typeface="Gill Sans"/>
            </a:endParaRPr>
          </a:p>
        </p:txBody>
      </p:sp>
      <p:grpSp>
        <p:nvGrpSpPr>
          <p:cNvPr id="1240" name="Google Shape;1240;p209">
            <a:extLst>
              <a:ext uri="{FF2B5EF4-FFF2-40B4-BE49-F238E27FC236}">
                <a16:creationId xmlns:a16="http://schemas.microsoft.com/office/drawing/2014/main" id="{57F95121-A94C-22BA-1E98-5779B4573761}"/>
              </a:ext>
            </a:extLst>
          </p:cNvPr>
          <p:cNvGrpSpPr>
            <a:grpSpLocks/>
          </p:cNvGrpSpPr>
          <p:nvPr/>
        </p:nvGrpSpPr>
        <p:grpSpPr bwMode="auto">
          <a:xfrm>
            <a:off x="98028" y="3053656"/>
            <a:ext cx="5200650" cy="2679005"/>
            <a:chOff x="5988388" y="483017"/>
            <a:chExt cx="12801757" cy="4763541"/>
          </a:xfrm>
        </p:grpSpPr>
        <p:sp>
          <p:nvSpPr>
            <p:cNvPr id="1241" name="Google Shape;1241;p209">
              <a:extLst>
                <a:ext uri="{FF2B5EF4-FFF2-40B4-BE49-F238E27FC236}">
                  <a16:creationId xmlns:a16="http://schemas.microsoft.com/office/drawing/2014/main" id="{81BE2D9F-7A8E-8536-E9BD-506F164D2EB6}"/>
                </a:ext>
              </a:extLst>
            </p:cNvPr>
            <p:cNvSpPr txBox="1"/>
            <p:nvPr/>
          </p:nvSpPr>
          <p:spPr>
            <a:xfrm>
              <a:off x="5988388" y="483017"/>
              <a:ext cx="12360428" cy="1016007"/>
            </a:xfrm>
            <a:prstGeom prst="rect">
              <a:avLst/>
            </a:prstGeom>
            <a:noFill/>
            <a:ln>
              <a:noFill/>
            </a:ln>
          </p:spPr>
          <p:txBody>
            <a:bodyPr spcFirstLastPara="1" lIns="37131" tIns="18566" rIns="37131" bIns="18566"/>
            <a:lstStyle/>
            <a:p>
              <a:pPr algn="ctr" defTabSz="742950" fontAlgn="auto">
                <a:spcBef>
                  <a:spcPts val="0"/>
                </a:spcBef>
                <a:spcAft>
                  <a:spcPts val="0"/>
                </a:spcAft>
                <a:buClr>
                  <a:srgbClr val="FFFFFF"/>
                </a:buClr>
                <a:buSzPts val="3000"/>
                <a:defRPr/>
              </a:pPr>
              <a:r>
                <a:rPr lang="en-ZA" sz="2438" b="1" kern="0" dirty="0">
                  <a:solidFill>
                    <a:srgbClr val="FFFFFF"/>
                  </a:solidFill>
                  <a:latin typeface="Lato"/>
                  <a:ea typeface="Lato"/>
                  <a:cs typeface="Lato"/>
                  <a:sym typeface="Lato"/>
                </a:rPr>
                <a:t>VISION &amp; MISSION</a:t>
              </a:r>
              <a:endParaRPr sz="2438" b="1" kern="0" dirty="0">
                <a:solidFill>
                  <a:srgbClr val="FFFFFF"/>
                </a:solidFill>
                <a:latin typeface="Lato"/>
                <a:ea typeface="Lato"/>
                <a:cs typeface="Lato"/>
                <a:sym typeface="Lato"/>
              </a:endParaRPr>
            </a:p>
          </p:txBody>
        </p:sp>
        <p:sp>
          <p:nvSpPr>
            <p:cNvPr id="1242" name="Google Shape;1242;p209">
              <a:extLst>
                <a:ext uri="{FF2B5EF4-FFF2-40B4-BE49-F238E27FC236}">
                  <a16:creationId xmlns:a16="http://schemas.microsoft.com/office/drawing/2014/main" id="{07E2D3C7-472A-5D0C-7392-558C1F1806FB}"/>
                </a:ext>
              </a:extLst>
            </p:cNvPr>
            <p:cNvSpPr/>
            <p:nvPr/>
          </p:nvSpPr>
          <p:spPr>
            <a:xfrm>
              <a:off x="11208152" y="5154819"/>
              <a:ext cx="1552595" cy="91739"/>
            </a:xfrm>
            <a:prstGeom prst="rect">
              <a:avLst/>
            </a:prstGeom>
            <a:solidFill>
              <a:schemeClr val="lt1"/>
            </a:solidFill>
            <a:ln>
              <a:noFill/>
            </a:ln>
          </p:spPr>
          <p:txBody>
            <a:bodyPr spcFirstLastPara="1" lIns="37091" tIns="18545" rIns="37091" bIns="18545" anchor="ctr"/>
            <a:lstStyle/>
            <a:p>
              <a:pPr algn="ctr" defTabSz="742950" fontAlgn="auto">
                <a:spcBef>
                  <a:spcPts val="0"/>
                </a:spcBef>
                <a:spcAft>
                  <a:spcPts val="0"/>
                </a:spcAft>
                <a:buClr>
                  <a:srgbClr val="FFFFFF"/>
                </a:buClr>
                <a:buSzPts val="1800"/>
                <a:defRPr/>
              </a:pPr>
              <a:endParaRPr sz="1463" kern="0" dirty="0">
                <a:solidFill>
                  <a:srgbClr val="FFFFFF"/>
                </a:solidFill>
                <a:latin typeface="Open Sans Light"/>
                <a:ea typeface="Open Sans Light"/>
                <a:cs typeface="Open Sans Light"/>
                <a:sym typeface="Open Sans Light"/>
              </a:endParaRPr>
            </a:p>
          </p:txBody>
        </p:sp>
        <p:sp>
          <p:nvSpPr>
            <p:cNvPr id="1243" name="Google Shape;1243;p209">
              <a:extLst>
                <a:ext uri="{FF2B5EF4-FFF2-40B4-BE49-F238E27FC236}">
                  <a16:creationId xmlns:a16="http://schemas.microsoft.com/office/drawing/2014/main" id="{674D3BDA-A795-6B4F-2848-DC612262F587}"/>
                </a:ext>
              </a:extLst>
            </p:cNvPr>
            <p:cNvSpPr txBox="1"/>
            <p:nvPr/>
          </p:nvSpPr>
          <p:spPr>
            <a:xfrm>
              <a:off x="7134578" y="1577003"/>
              <a:ext cx="11655567" cy="1697169"/>
            </a:xfrm>
            <a:prstGeom prst="rect">
              <a:avLst/>
            </a:prstGeom>
            <a:noFill/>
            <a:ln>
              <a:noFill/>
            </a:ln>
          </p:spPr>
          <p:txBody>
            <a:bodyPr spcFirstLastPara="1" lIns="88339" tIns="44159" rIns="88339" bIns="44159"/>
            <a:lstStyle/>
            <a:p>
              <a:pPr algn="just" defTabSz="742950" fontAlgn="auto">
                <a:spcBef>
                  <a:spcPts val="0"/>
                </a:spcBef>
                <a:spcAft>
                  <a:spcPts val="0"/>
                </a:spcAft>
                <a:buClr>
                  <a:srgbClr val="FFFFFF"/>
                </a:buClr>
                <a:buSzPts val="1433"/>
                <a:defRPr/>
              </a:pPr>
              <a:r>
                <a:rPr lang="en-ZA" sz="1300" b="1" kern="0" dirty="0">
                  <a:solidFill>
                    <a:srgbClr val="FFFFFF"/>
                  </a:solidFill>
                  <a:latin typeface="Arial" panose="020B0604020202020204" pitchFamily="34" charset="0"/>
                  <a:ea typeface="Lato Light"/>
                  <a:cs typeface="Arial" panose="020B0604020202020204" pitchFamily="34" charset="0"/>
                  <a:sym typeface="Lato Light"/>
                </a:rPr>
                <a:t>Vision: </a:t>
              </a:r>
              <a:r>
                <a:rPr lang="en-GB" sz="1300" dirty="0">
                  <a:solidFill>
                    <a:srgbClr val="FFFFFF"/>
                  </a:solidFill>
                  <a:latin typeface="Arial" panose="020B0604020202020204" pitchFamily="34" charset="0"/>
                  <a:ea typeface="Calibri" panose="020F0502020204030204" pitchFamily="34" charset="0"/>
                  <a:cs typeface="Arial" panose="020B0604020202020204" pitchFamily="34" charset="0"/>
                </a:rPr>
                <a:t>A transformed, prosperous agriculture and sustainable environment</a:t>
              </a:r>
            </a:p>
            <a:p>
              <a:pPr defTabSz="742950" fontAlgn="auto">
                <a:spcBef>
                  <a:spcPts val="0"/>
                </a:spcBef>
                <a:spcAft>
                  <a:spcPts val="0"/>
                </a:spcAft>
                <a:buClr>
                  <a:srgbClr val="FFFFFF"/>
                </a:buClr>
                <a:buSzPts val="1433"/>
                <a:defRPr/>
              </a:pPr>
              <a:endParaRPr lang="en-GB" sz="13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defTabSz="742950" fontAlgn="auto">
                <a:spcBef>
                  <a:spcPts val="0"/>
                </a:spcBef>
                <a:spcAft>
                  <a:spcPts val="0"/>
                </a:spcAft>
                <a:buClr>
                  <a:srgbClr val="FFFFFF"/>
                </a:buClr>
                <a:buSzPts val="1433"/>
                <a:defRPr/>
              </a:pPr>
              <a:endParaRPr lang="en-GB" sz="13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just" defTabSz="742950" fontAlgn="auto">
                <a:spcBef>
                  <a:spcPts val="0"/>
                </a:spcBef>
                <a:spcAft>
                  <a:spcPts val="0"/>
                </a:spcAft>
                <a:buClr>
                  <a:srgbClr val="FFFFFF"/>
                </a:buClr>
                <a:buSzPts val="1433"/>
                <a:defRPr/>
              </a:pPr>
              <a:r>
                <a:rPr lang="en-GB" sz="1300" dirty="0">
                  <a:solidFill>
                    <a:srgbClr val="FFFFFF"/>
                  </a:solidFill>
                  <a:latin typeface="Arial" panose="020B0604020202020204" pitchFamily="34" charset="0"/>
                  <a:ea typeface="Calibri" panose="020F0502020204030204" pitchFamily="34" charset="0"/>
                  <a:cs typeface="Arial" panose="020B0604020202020204" pitchFamily="34" charset="0"/>
                </a:rPr>
                <a:t>Mission: The Department will champion land and agrarian transformation, promote and facilitate increased production, conserve and protect natural resources to ensure economic growth, improved livelihoods and food security for present and future generations</a:t>
              </a:r>
            </a:p>
            <a:p>
              <a:pPr defTabSz="742950" fontAlgn="auto">
                <a:spcBef>
                  <a:spcPts val="0"/>
                </a:spcBef>
                <a:spcAft>
                  <a:spcPts val="0"/>
                </a:spcAft>
                <a:buClr>
                  <a:srgbClr val="FFFFFF"/>
                </a:buClr>
                <a:buSzPts val="1433"/>
                <a:defRPr/>
              </a:pPr>
              <a:r>
                <a:rPr lang="en-GB" sz="1300" dirty="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ZA" sz="13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defTabSz="742950" fontAlgn="auto">
                <a:spcBef>
                  <a:spcPts val="0"/>
                </a:spcBef>
                <a:spcAft>
                  <a:spcPts val="0"/>
                </a:spcAft>
                <a:buClr>
                  <a:srgbClr val="FFFFFF"/>
                </a:buClr>
                <a:buSzPts val="1433"/>
                <a:defRPr/>
              </a:pPr>
              <a:r>
                <a:rPr lang="en-ZA" sz="1164" kern="0" dirty="0">
                  <a:solidFill>
                    <a:srgbClr val="FFFFFF"/>
                  </a:solidFill>
                  <a:latin typeface="Lato Light"/>
                  <a:ea typeface="Lato Light"/>
                  <a:cs typeface="Lato Light"/>
                  <a:sym typeface="Lato Light"/>
                </a:rPr>
                <a:t> </a:t>
              </a:r>
              <a:endParaRPr sz="1138" kern="0" dirty="0">
                <a:solidFill>
                  <a:srgbClr val="000000"/>
                </a:solidFill>
                <a:latin typeface="Arial"/>
                <a:cs typeface="Arial"/>
                <a:sym typeface="Arial"/>
              </a:endParaRPr>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8"/>
                                        </p:tgtEl>
                                        <p:attrNameLst>
                                          <p:attrName>style.visibility</p:attrName>
                                        </p:attrNameLst>
                                      </p:cBhvr>
                                      <p:to>
                                        <p:strVal val="visible"/>
                                      </p:to>
                                    </p:set>
                                    <p:animEffect transition="in" filter="fade">
                                      <p:cBhvr>
                                        <p:cTn id="7" dur="500"/>
                                        <p:tgtEl>
                                          <p:spTgt spid="1238"/>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239"/>
                                        </p:tgtEl>
                                        <p:attrNameLst>
                                          <p:attrName>style.visibility</p:attrName>
                                        </p:attrNameLst>
                                      </p:cBhvr>
                                      <p:to>
                                        <p:strVal val="visible"/>
                                      </p:to>
                                    </p:set>
                                    <p:anim calcmode="lin" valueType="num">
                                      <p:cBhvr additive="base">
                                        <p:cTn id="11" dur="500"/>
                                        <p:tgtEl>
                                          <p:spTgt spid="1239"/>
                                        </p:tgtEl>
                                        <p:attrNameLst>
                                          <p:attrName>ppt_w</p:attrName>
                                        </p:attrNameLst>
                                      </p:cBhvr>
                                      <p:tavLst>
                                        <p:tav tm="0">
                                          <p:val>
                                            <p:strVal val="0"/>
                                          </p:val>
                                        </p:tav>
                                        <p:tav tm="100000">
                                          <p:val>
                                            <p:strVal val="#ppt_w"/>
                                          </p:val>
                                        </p:tav>
                                      </p:tavLst>
                                    </p:anim>
                                    <p:anim calcmode="lin" valueType="num">
                                      <p:cBhvr additive="base">
                                        <p:cTn id="12" dur="500"/>
                                        <p:tgtEl>
                                          <p:spTgt spid="123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40"/>
                                        </p:tgtEl>
                                        <p:attrNameLst>
                                          <p:attrName>style.visibility</p:attrName>
                                        </p:attrNameLst>
                                      </p:cBhvr>
                                      <p:to>
                                        <p:strVal val="visible"/>
                                      </p:to>
                                    </p:set>
                                    <p:anim calcmode="lin" valueType="num">
                                      <p:cBhvr additive="base">
                                        <p:cTn id="15" dur="500"/>
                                        <p:tgtEl>
                                          <p:spTgt spid="1240"/>
                                        </p:tgtEl>
                                        <p:attrNameLst>
                                          <p:attrName>ppt_w</p:attrName>
                                        </p:attrNameLst>
                                      </p:cBhvr>
                                      <p:tavLst>
                                        <p:tav tm="0">
                                          <p:val>
                                            <p:strVal val="0"/>
                                          </p:val>
                                        </p:tav>
                                        <p:tav tm="100000">
                                          <p:val>
                                            <p:strVal val="#ppt_w"/>
                                          </p:val>
                                        </p:tav>
                                      </p:tavLst>
                                    </p:anim>
                                    <p:anim calcmode="lin" valueType="num">
                                      <p:cBhvr additive="base">
                                        <p:cTn id="16" dur="500"/>
                                        <p:tgtEl>
                                          <p:spTgt spid="12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456" y="116632"/>
            <a:ext cx="9721080" cy="836712"/>
          </a:xfrm>
          <a:solidFill>
            <a:schemeClr val="accent1">
              <a:lumMod val="50000"/>
            </a:schemeClr>
          </a:solidFill>
        </p:spPr>
        <p:txBody>
          <a:bodyPr>
            <a:noAutofit/>
          </a:bodyPr>
          <a:lstStyle/>
          <a:p>
            <a:r>
              <a:rPr lang="en-ZA" altLang="en-US" sz="3200" b="1" dirty="0">
                <a:solidFill>
                  <a:schemeClr val="bg1"/>
                </a:solidFill>
                <a:latin typeface="Arial" panose="020B0604020202020204" pitchFamily="34" charset="0"/>
                <a:ea typeface="+mn-ea"/>
                <a:cs typeface="Arial" panose="020B0604020202020204" pitchFamily="34" charset="0"/>
              </a:rPr>
              <a:t>MTEF BUDGET </a:t>
            </a:r>
            <a:endParaRPr lang="en-ZA" sz="3200" b="1" dirty="0">
              <a:solidFill>
                <a:schemeClr val="bg1"/>
              </a:solidFill>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B57A9B62-6EE3-4C1B-9BDF-AD3948B1C0C7}" type="slidenum">
              <a:rPr lang="en-ZA" smtClean="0"/>
              <a:pPr>
                <a:defRPr/>
              </a:pPr>
              <a:t>40</a:t>
            </a:fld>
            <a:endParaRPr lang="en-ZA" dirty="0"/>
          </a:p>
        </p:txBody>
      </p:sp>
      <p:pic>
        <p:nvPicPr>
          <p:cNvPr id="9" name="Picture 8"/>
          <p:cNvPicPr>
            <a:picLocks noChangeAspect="1"/>
          </p:cNvPicPr>
          <p:nvPr/>
        </p:nvPicPr>
        <p:blipFill>
          <a:blip r:embed="rId2"/>
          <a:stretch>
            <a:fillRect/>
          </a:stretch>
        </p:blipFill>
        <p:spPr>
          <a:xfrm>
            <a:off x="0" y="1196752"/>
            <a:ext cx="9913186" cy="5661248"/>
          </a:xfrm>
          <a:prstGeom prst="rect">
            <a:avLst/>
          </a:prstGeom>
        </p:spPr>
      </p:pic>
    </p:spTree>
    <p:extLst>
      <p:ext uri="{BB962C8B-B14F-4D97-AF65-F5344CB8AC3E}">
        <p14:creationId xmlns:p14="http://schemas.microsoft.com/office/powerpoint/2010/main" val="1699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7B3FB4-8F45-EBC1-6615-4C9A6663656F}"/>
              </a:ext>
            </a:extLst>
          </p:cNvPr>
          <p:cNvSpPr>
            <a:spLocks noGrp="1"/>
          </p:cNvSpPr>
          <p:nvPr>
            <p:ph type="title"/>
          </p:nvPr>
        </p:nvSpPr>
        <p:spPr>
          <a:xfrm>
            <a:off x="32197" y="2767106"/>
            <a:ext cx="3281366" cy="3071906"/>
          </a:xfrm>
        </p:spPr>
        <p:txBody>
          <a:bodyPr vert="horz" lIns="91440" tIns="45720" rIns="91440" bIns="45720" rtlCol="0" anchor="t">
            <a:normAutofit/>
          </a:bodyPr>
          <a:lstStyle/>
          <a:p>
            <a:pPr algn="l"/>
            <a:r>
              <a:rPr lang="en-ZA" sz="3200" b="1" dirty="0">
                <a:solidFill>
                  <a:srgbClr val="FFFFFF"/>
                </a:solidFill>
                <a:effectLst>
                  <a:outerShdw blurRad="38100" dist="38100" dir="2700000" algn="tl">
                    <a:srgbClr val="000000">
                      <a:alpha val="43137"/>
                    </a:srgbClr>
                  </a:outerShdw>
                </a:effectLst>
                <a:latin typeface="+mj-lt"/>
              </a:rPr>
              <a:t>MTEF OVERVIEW</a:t>
            </a:r>
            <a:br>
              <a:rPr lang="en-ZA" sz="3200" b="1" dirty="0">
                <a:solidFill>
                  <a:srgbClr val="FFFFFF"/>
                </a:solidFill>
                <a:effectLst>
                  <a:outerShdw blurRad="38100" dist="38100" dir="2700000" algn="tl">
                    <a:srgbClr val="000000">
                      <a:alpha val="43137"/>
                    </a:srgbClr>
                  </a:outerShdw>
                </a:effectLst>
                <a:latin typeface="+mj-lt"/>
              </a:rPr>
            </a:br>
            <a:r>
              <a:rPr lang="en-ZA" sz="3200" b="1" dirty="0">
                <a:solidFill>
                  <a:srgbClr val="FFFFFF"/>
                </a:solidFill>
                <a:effectLst>
                  <a:outerShdw blurRad="38100" dist="38100" dir="2700000" algn="tl">
                    <a:srgbClr val="000000">
                      <a:alpha val="43137"/>
                    </a:srgbClr>
                  </a:outerShdw>
                </a:effectLst>
                <a:latin typeface="+mj-lt"/>
              </a:rPr>
              <a:t>2024/25 – 2026/27</a:t>
            </a:r>
            <a:br>
              <a:rPr lang="en-US" altLang="en-US" sz="3600" b="1" dirty="0">
                <a:solidFill>
                  <a:srgbClr val="FFFFFF"/>
                </a:solidFill>
                <a:effectLst>
                  <a:outerShdw blurRad="38100" dist="38100" dir="2700000" algn="tl">
                    <a:srgbClr val="000000">
                      <a:alpha val="43137"/>
                    </a:srgbClr>
                  </a:outerShdw>
                </a:effectLst>
                <a:latin typeface="+mj-lt"/>
              </a:rPr>
            </a:br>
            <a:endParaRPr lang="en-US" sz="3600" b="1" dirty="0">
              <a:solidFill>
                <a:srgbClr val="FFFFFF"/>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7B20718F-08FD-4605-1204-12DCC084FADA}"/>
              </a:ext>
            </a:extLst>
          </p:cNvPr>
          <p:cNvPicPr>
            <a:picLocks noChangeAspect="1"/>
          </p:cNvPicPr>
          <p:nvPr/>
        </p:nvPicPr>
        <p:blipFill rotWithShape="1">
          <a:blip r:embed="rId2"/>
          <a:srcRect r="1441" b="37800"/>
          <a:stretch/>
        </p:blipFill>
        <p:spPr>
          <a:xfrm>
            <a:off x="3281366" y="-17821"/>
            <a:ext cx="6592438" cy="6687181"/>
          </a:xfrm>
          <a:prstGeom prst="rect">
            <a:avLst/>
          </a:prstGeom>
        </p:spPr>
      </p:pic>
      <p:sp>
        <p:nvSpPr>
          <p:cNvPr id="4" name="Slide Number Placeholder 3">
            <a:extLst>
              <a:ext uri="{FF2B5EF4-FFF2-40B4-BE49-F238E27FC236}">
                <a16:creationId xmlns:a16="http://schemas.microsoft.com/office/drawing/2014/main" id="{3B1B7791-1643-17E8-9B5D-31726625671F}"/>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669681-C5C1-40EE-A84D-7884903A76EE}"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992875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44624"/>
            <a:ext cx="9633520" cy="836712"/>
          </a:xfrm>
          <a:solidFill>
            <a:schemeClr val="accent1">
              <a:lumMod val="50000"/>
            </a:schemeClr>
          </a:solidFill>
        </p:spPr>
        <p:txBody>
          <a:bodyPr>
            <a:normAutofit/>
          </a:bodyPr>
          <a:lstStyle/>
          <a:p>
            <a:r>
              <a:rPr lang="en-ZA" sz="3200" b="1" dirty="0">
                <a:solidFill>
                  <a:schemeClr val="bg1"/>
                </a:solidFill>
                <a:latin typeface="Arial" panose="020B0604020202020204" pitchFamily="34" charset="0"/>
                <a:ea typeface="+mn-ea"/>
                <a:cs typeface="Arial" panose="020B0604020202020204" pitchFamily="34" charset="0"/>
              </a:rPr>
              <a:t>Context of MTEF Allocation</a:t>
            </a:r>
          </a:p>
        </p:txBody>
      </p:sp>
      <p:sp>
        <p:nvSpPr>
          <p:cNvPr id="3" name="Content Placeholder 2"/>
          <p:cNvSpPr>
            <a:spLocks noGrp="1"/>
          </p:cNvSpPr>
          <p:nvPr>
            <p:ph idx="1"/>
          </p:nvPr>
        </p:nvSpPr>
        <p:spPr>
          <a:xfrm>
            <a:off x="272480" y="881337"/>
            <a:ext cx="9633520" cy="5295628"/>
          </a:xfrm>
        </p:spPr>
        <p:txBody>
          <a:bodyPr>
            <a:noAutofit/>
          </a:bodyPr>
          <a:lstStyle/>
          <a:p>
            <a:r>
              <a:rPr lang="en-ZA" sz="1900" dirty="0">
                <a:latin typeface="Arial" panose="020B0604020202020204" pitchFamily="34" charset="0"/>
                <a:cs typeface="Arial" panose="020B0604020202020204" pitchFamily="34" charset="0"/>
              </a:rPr>
              <a:t>South Africa’s economy is  forecast  to grow at an average of 1.6 per cent supported  by  an  expected  recovery  in  household spending as inflation declines and an increase in energy‐related fixed investments</a:t>
            </a:r>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The medium-term economic growth position remains constrained by:</a:t>
            </a:r>
          </a:p>
          <a:p>
            <a:pPr lvl="1"/>
            <a:r>
              <a:rPr lang="en-GB" sz="1900" dirty="0">
                <a:latin typeface="Arial" panose="020B0604020202020204" pitchFamily="34" charset="0"/>
                <a:cs typeface="Arial" panose="020B0604020202020204" pitchFamily="34" charset="0"/>
              </a:rPr>
              <a:t>Insufficient electricity supply </a:t>
            </a:r>
          </a:p>
          <a:p>
            <a:pPr lvl="1"/>
            <a:r>
              <a:rPr lang="en-ZA" sz="1900" dirty="0">
                <a:latin typeface="Arial" panose="020B0604020202020204" pitchFamily="34" charset="0"/>
                <a:cs typeface="Arial" panose="020B0604020202020204" pitchFamily="34" charset="0"/>
              </a:rPr>
              <a:t>Operational problems in freight rail and ports</a:t>
            </a:r>
          </a:p>
          <a:p>
            <a:pPr lvl="1"/>
            <a:r>
              <a:rPr lang="en-GB" sz="1900" dirty="0">
                <a:latin typeface="Arial" panose="020B0604020202020204" pitchFamily="34" charset="0"/>
                <a:cs typeface="Arial" panose="020B0604020202020204" pitchFamily="34" charset="0"/>
              </a:rPr>
              <a:t>Weaker global economic outlook</a:t>
            </a:r>
          </a:p>
          <a:p>
            <a:r>
              <a:rPr lang="en-ZA" sz="1900" dirty="0">
                <a:latin typeface="Arial" panose="020B0604020202020204" pitchFamily="34" charset="0"/>
                <a:cs typeface="Arial" panose="020B0604020202020204" pitchFamily="34" charset="0"/>
              </a:rPr>
              <a:t>Even though there has been no loadshedding since 26 March 2024 , there is still some uncertainty going forward	  </a:t>
            </a:r>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Government's medium-term fiscal policy remains unchanged to achieve: </a:t>
            </a:r>
          </a:p>
          <a:p>
            <a:pPr lvl="1"/>
            <a:r>
              <a:rPr lang="en-GB" sz="1900" dirty="0">
                <a:latin typeface="Arial" panose="020B0604020202020204" pitchFamily="34" charset="0"/>
                <a:cs typeface="Arial" panose="020B0604020202020204" pitchFamily="34" charset="0"/>
              </a:rPr>
              <a:t>Fiscal sustainability </a:t>
            </a:r>
          </a:p>
          <a:p>
            <a:pPr lvl="1"/>
            <a:r>
              <a:rPr lang="en-GB" sz="1900" dirty="0">
                <a:latin typeface="Arial" panose="020B0604020202020204" pitchFamily="34" charset="0"/>
                <a:cs typeface="Arial" panose="020B0604020202020204" pitchFamily="34" charset="0"/>
              </a:rPr>
              <a:t>Support economic growth</a:t>
            </a:r>
          </a:p>
          <a:p>
            <a:pPr lvl="1"/>
            <a:r>
              <a:rPr lang="en-GB" sz="1900" dirty="0">
                <a:latin typeface="Arial" panose="020B0604020202020204" pitchFamily="34" charset="0"/>
                <a:cs typeface="Arial" panose="020B0604020202020204" pitchFamily="34" charset="0"/>
              </a:rPr>
              <a:t>Reduce fiscal and economic risks</a:t>
            </a:r>
          </a:p>
          <a:p>
            <a:r>
              <a:rPr lang="en-GB" sz="1900" dirty="0">
                <a:latin typeface="Arial" panose="020B0604020202020204" pitchFamily="34" charset="0"/>
                <a:cs typeface="Arial" panose="020B0604020202020204" pitchFamily="34" charset="0"/>
              </a:rPr>
              <a:t>Projected CPI over the MTEF</a:t>
            </a:r>
          </a:p>
          <a:p>
            <a:endParaRPr lang="en-GB" sz="2400" dirty="0"/>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42</a:t>
            </a:fld>
            <a:endParaRPr lang="en-ZA" dirty="0"/>
          </a:p>
        </p:txBody>
      </p:sp>
      <p:graphicFrame>
        <p:nvGraphicFramePr>
          <p:cNvPr id="5" name="Table 4"/>
          <p:cNvGraphicFramePr>
            <a:graphicFrameLocks noGrp="1"/>
          </p:cNvGraphicFramePr>
          <p:nvPr/>
        </p:nvGraphicFramePr>
        <p:xfrm>
          <a:off x="4952998" y="5505792"/>
          <a:ext cx="3168354" cy="731520"/>
        </p:xfrm>
        <a:graphic>
          <a:graphicData uri="http://schemas.openxmlformats.org/drawingml/2006/table">
            <a:tbl>
              <a:tblPr firstRow="1" bandRow="1">
                <a:tableStyleId>{93296810-A885-4BE3-A3E7-6D5BEEA58F35}</a:tableStyleId>
              </a:tblPr>
              <a:tblGrid>
                <a:gridCol w="1056118">
                  <a:extLst>
                    <a:ext uri="{9D8B030D-6E8A-4147-A177-3AD203B41FA5}">
                      <a16:colId xmlns:a16="http://schemas.microsoft.com/office/drawing/2014/main" val="2511635449"/>
                    </a:ext>
                  </a:extLst>
                </a:gridCol>
                <a:gridCol w="1056118">
                  <a:extLst>
                    <a:ext uri="{9D8B030D-6E8A-4147-A177-3AD203B41FA5}">
                      <a16:colId xmlns:a16="http://schemas.microsoft.com/office/drawing/2014/main" val="125386633"/>
                    </a:ext>
                  </a:extLst>
                </a:gridCol>
                <a:gridCol w="1056118">
                  <a:extLst>
                    <a:ext uri="{9D8B030D-6E8A-4147-A177-3AD203B41FA5}">
                      <a16:colId xmlns:a16="http://schemas.microsoft.com/office/drawing/2014/main" val="4254911119"/>
                    </a:ext>
                  </a:extLst>
                </a:gridCol>
              </a:tblGrid>
              <a:tr h="345995">
                <a:tc>
                  <a:txBody>
                    <a:bodyPr/>
                    <a:lstStyle/>
                    <a:p>
                      <a:pPr algn="ctr"/>
                      <a:r>
                        <a:rPr lang="en-ZA" sz="1800" b="1" dirty="0"/>
                        <a:t>2025/26</a:t>
                      </a:r>
                    </a:p>
                  </a:txBody>
                  <a:tcPr/>
                </a:tc>
                <a:tc>
                  <a:txBody>
                    <a:bodyPr/>
                    <a:lstStyle/>
                    <a:p>
                      <a:pPr algn="ctr"/>
                      <a:r>
                        <a:rPr lang="en-ZA" sz="1800" b="1" dirty="0"/>
                        <a:t>2026/27</a:t>
                      </a:r>
                    </a:p>
                  </a:txBody>
                  <a:tcPr/>
                </a:tc>
                <a:tc>
                  <a:txBody>
                    <a:bodyPr/>
                    <a:lstStyle/>
                    <a:p>
                      <a:pPr algn="ctr"/>
                      <a:r>
                        <a:rPr lang="en-ZA" sz="1800" b="1" dirty="0"/>
                        <a:t>2027/28</a:t>
                      </a:r>
                    </a:p>
                  </a:txBody>
                  <a:tcPr/>
                </a:tc>
                <a:extLst>
                  <a:ext uri="{0D108BD9-81ED-4DB2-BD59-A6C34878D82A}">
                    <a16:rowId xmlns:a16="http://schemas.microsoft.com/office/drawing/2014/main" val="2914977125"/>
                  </a:ext>
                </a:extLst>
              </a:tr>
              <a:tr h="317320">
                <a:tc>
                  <a:txBody>
                    <a:bodyPr/>
                    <a:lstStyle/>
                    <a:p>
                      <a:pPr algn="ctr"/>
                      <a:r>
                        <a:rPr lang="en-ZA" sz="1800" b="1" dirty="0"/>
                        <a:t>4.9%</a:t>
                      </a:r>
                    </a:p>
                  </a:txBody>
                  <a:tcPr/>
                </a:tc>
                <a:tc>
                  <a:txBody>
                    <a:bodyPr/>
                    <a:lstStyle/>
                    <a:p>
                      <a:pPr algn="ctr"/>
                      <a:r>
                        <a:rPr lang="en-ZA" sz="1800" b="1" dirty="0"/>
                        <a:t>4.6%</a:t>
                      </a:r>
                    </a:p>
                  </a:txBody>
                  <a:tcPr/>
                </a:tc>
                <a:tc>
                  <a:txBody>
                    <a:bodyPr/>
                    <a:lstStyle/>
                    <a:p>
                      <a:pPr algn="ctr"/>
                      <a:r>
                        <a:rPr lang="en-ZA" sz="1800" b="1" dirty="0"/>
                        <a:t>4.5%</a:t>
                      </a:r>
                    </a:p>
                  </a:txBody>
                  <a:tcPr/>
                </a:tc>
                <a:extLst>
                  <a:ext uri="{0D108BD9-81ED-4DB2-BD59-A6C34878D82A}">
                    <a16:rowId xmlns:a16="http://schemas.microsoft.com/office/drawing/2014/main" val="4063765659"/>
                  </a:ext>
                </a:extLst>
              </a:tr>
            </a:tbl>
          </a:graphicData>
        </a:graphic>
      </p:graphicFrame>
    </p:spTree>
    <p:extLst>
      <p:ext uri="{BB962C8B-B14F-4D97-AF65-F5344CB8AC3E}">
        <p14:creationId xmlns:p14="http://schemas.microsoft.com/office/powerpoint/2010/main" val="1713689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128464" y="115888"/>
            <a:ext cx="9649072" cy="1143000"/>
          </a:xfrm>
          <a:solidFill>
            <a:schemeClr val="accent1">
              <a:lumMod val="50000"/>
            </a:schemeClr>
          </a:solidFill>
        </p:spPr>
        <p:txBody>
          <a:bodyPr>
            <a:noAutofit/>
          </a:bodyPr>
          <a:lstStyle/>
          <a:p>
            <a:r>
              <a:rPr lang="en-ZA" altLang="en-US" sz="3200" b="1" dirty="0">
                <a:solidFill>
                  <a:schemeClr val="bg1"/>
                </a:solidFill>
                <a:latin typeface="Arial" panose="020B0604020202020204" pitchFamily="34" charset="0"/>
                <a:ea typeface="+mn-ea"/>
                <a:cs typeface="Arial" panose="020B0604020202020204" pitchFamily="34" charset="0"/>
              </a:rPr>
              <a:t>MTEF Allocations</a:t>
            </a:r>
            <a:br>
              <a:rPr lang="en-ZA" altLang="en-US" sz="3200" b="1" dirty="0">
                <a:solidFill>
                  <a:schemeClr val="bg1"/>
                </a:solidFill>
                <a:latin typeface="Arial" panose="020B0604020202020204" pitchFamily="34" charset="0"/>
                <a:ea typeface="+mn-ea"/>
                <a:cs typeface="Arial" panose="020B0604020202020204" pitchFamily="34" charset="0"/>
              </a:rPr>
            </a:br>
            <a:r>
              <a:rPr lang="en-ZA" altLang="en-US" sz="3200" b="1" dirty="0">
                <a:solidFill>
                  <a:schemeClr val="bg1"/>
                </a:solidFill>
                <a:latin typeface="Arial" panose="020B0604020202020204" pitchFamily="34" charset="0"/>
                <a:ea typeface="+mn-ea"/>
                <a:cs typeface="Arial" panose="020B0604020202020204" pitchFamily="34" charset="0"/>
              </a:rPr>
              <a:t>2024/25 – 2026/27</a:t>
            </a:r>
          </a:p>
        </p:txBody>
      </p:sp>
      <p:pic>
        <p:nvPicPr>
          <p:cNvPr id="2" name="Picture 1">
            <a:extLst>
              <a:ext uri="{FF2B5EF4-FFF2-40B4-BE49-F238E27FC236}">
                <a16:creationId xmlns:a16="http://schemas.microsoft.com/office/drawing/2014/main" id="{65940E3B-3E8A-21F9-CF44-C13902956411}"/>
              </a:ext>
            </a:extLst>
          </p:cNvPr>
          <p:cNvPicPr>
            <a:picLocks noChangeAspect="1"/>
          </p:cNvPicPr>
          <p:nvPr/>
        </p:nvPicPr>
        <p:blipFill>
          <a:blip r:embed="rId2"/>
          <a:stretch>
            <a:fillRect/>
          </a:stretch>
        </p:blipFill>
        <p:spPr>
          <a:xfrm>
            <a:off x="495300" y="1484784"/>
            <a:ext cx="8914856" cy="2880320"/>
          </a:xfrm>
          <a:prstGeom prst="rect">
            <a:avLst/>
          </a:prstGeom>
        </p:spPr>
      </p:pic>
      <p:sp>
        <p:nvSpPr>
          <p:cNvPr id="3" name="TextBox 2">
            <a:extLst>
              <a:ext uri="{FF2B5EF4-FFF2-40B4-BE49-F238E27FC236}">
                <a16:creationId xmlns:a16="http://schemas.microsoft.com/office/drawing/2014/main" id="{22A31DBE-1B7B-0C5C-F10C-78483CC4604F}"/>
              </a:ext>
            </a:extLst>
          </p:cNvPr>
          <p:cNvSpPr txBox="1"/>
          <p:nvPr/>
        </p:nvSpPr>
        <p:spPr>
          <a:xfrm>
            <a:off x="495300" y="4797152"/>
            <a:ext cx="8914856" cy="923330"/>
          </a:xfrm>
          <a:prstGeom prst="rect">
            <a:avLst/>
          </a:prstGeom>
          <a:solidFill>
            <a:schemeClr val="bg1">
              <a:lumMod val="95000"/>
            </a:schemeClr>
          </a:solidFill>
          <a:ln>
            <a:solidFill>
              <a:schemeClr val="tx1"/>
            </a:solidFill>
          </a:ln>
        </p:spPr>
        <p:txBody>
          <a:bodyPr wrap="square" rtlCol="0">
            <a:spAutoFit/>
          </a:bodyPr>
          <a:lstStyle/>
          <a:p>
            <a:r>
              <a:rPr lang="en-ZA" b="1" u="sng" dirty="0"/>
              <a:t>Note</a:t>
            </a:r>
            <a:r>
              <a:rPr lang="en-ZA" b="1" dirty="0"/>
              <a:t>: </a:t>
            </a:r>
          </a:p>
          <a:p>
            <a:r>
              <a:rPr lang="en-ZA" b="1" dirty="0"/>
              <a:t>- Significant reduction of Ilima &amp; EPWP grants in 2024/25 compared to 2023/24</a:t>
            </a:r>
          </a:p>
          <a:p>
            <a:r>
              <a:rPr lang="en-ZA" b="1" dirty="0"/>
              <a:t>- Correction of Ilima in 2025/26</a:t>
            </a:r>
          </a:p>
        </p:txBody>
      </p:sp>
    </p:spTree>
    <p:extLst>
      <p:ext uri="{BB962C8B-B14F-4D97-AF65-F5344CB8AC3E}">
        <p14:creationId xmlns:p14="http://schemas.microsoft.com/office/powerpoint/2010/main" val="430380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00472" y="71438"/>
            <a:ext cx="9705528" cy="909290"/>
          </a:xfrm>
          <a:solidFill>
            <a:schemeClr val="accent1">
              <a:lumMod val="50000"/>
            </a:schemeClr>
          </a:solidFill>
        </p:spPr>
        <p:txBody>
          <a:bodyPr>
            <a:normAutofit fontScale="90000"/>
          </a:bodyPr>
          <a:lstStyle/>
          <a:p>
            <a:r>
              <a:rPr lang="en-ZA" altLang="en-US" sz="3200" b="1" dirty="0">
                <a:solidFill>
                  <a:schemeClr val="bg1"/>
                </a:solidFill>
                <a:latin typeface="Arial" panose="020B0604020202020204" pitchFamily="34" charset="0"/>
                <a:ea typeface="+mn-ea"/>
                <a:cs typeface="Arial" panose="020B0604020202020204" pitchFamily="34" charset="0"/>
              </a:rPr>
              <a:t>MTEF Funding Source</a:t>
            </a:r>
            <a:br>
              <a:rPr lang="en-ZA" altLang="en-US" sz="3200" b="1" dirty="0">
                <a:solidFill>
                  <a:schemeClr val="bg1"/>
                </a:solidFill>
                <a:latin typeface="Arial" panose="020B0604020202020204" pitchFamily="34" charset="0"/>
                <a:ea typeface="+mn-ea"/>
                <a:cs typeface="Arial" panose="020B0604020202020204" pitchFamily="34" charset="0"/>
              </a:rPr>
            </a:br>
            <a:r>
              <a:rPr lang="en-ZA" altLang="en-US" sz="3200" b="1" dirty="0">
                <a:solidFill>
                  <a:schemeClr val="bg1"/>
                </a:solidFill>
                <a:latin typeface="Arial" panose="020B0604020202020204" pitchFamily="34" charset="0"/>
                <a:ea typeface="+mn-ea"/>
                <a:cs typeface="Arial" panose="020B0604020202020204" pitchFamily="34" charset="0"/>
              </a:rPr>
              <a:t>2024/25 – 2026/27</a:t>
            </a:r>
          </a:p>
        </p:txBody>
      </p:sp>
      <p:graphicFrame>
        <p:nvGraphicFramePr>
          <p:cNvPr id="2" name="Chart 1">
            <a:extLst>
              <a:ext uri="{FF2B5EF4-FFF2-40B4-BE49-F238E27FC236}">
                <a16:creationId xmlns:a16="http://schemas.microsoft.com/office/drawing/2014/main" id="{00000000-0008-0000-0000-000004000000}"/>
              </a:ext>
            </a:extLst>
          </p:cNvPr>
          <p:cNvGraphicFramePr>
            <a:graphicFrameLocks/>
          </p:cNvGraphicFramePr>
          <p:nvPr/>
        </p:nvGraphicFramePr>
        <p:xfrm>
          <a:off x="200472" y="1058227"/>
          <a:ext cx="9577063" cy="5251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73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6475" y="11932"/>
            <a:ext cx="9753069" cy="908050"/>
          </a:xfrm>
          <a:solidFill>
            <a:schemeClr val="accent1">
              <a:lumMod val="50000"/>
            </a:schemeClr>
          </a:solidFill>
        </p:spPr>
        <p:txBody>
          <a:bodyPr>
            <a:noAutofit/>
          </a:bodyPr>
          <a:lstStyle/>
          <a:p>
            <a:r>
              <a:rPr lang="en-US" altLang="en-US" sz="3200" b="1" dirty="0">
                <a:solidFill>
                  <a:schemeClr val="bg1"/>
                </a:solidFill>
                <a:latin typeface="Arial" panose="020B0604020202020204" pitchFamily="34" charset="0"/>
                <a:ea typeface="+mn-ea"/>
                <a:cs typeface="Arial" panose="020B0604020202020204" pitchFamily="34" charset="0"/>
              </a:rPr>
              <a:t>Conditional Grants</a:t>
            </a:r>
            <a:br>
              <a:rPr lang="en-US" altLang="en-US" sz="3200" b="1" dirty="0">
                <a:solidFill>
                  <a:schemeClr val="bg1"/>
                </a:solidFill>
                <a:latin typeface="Arial" panose="020B0604020202020204" pitchFamily="34" charset="0"/>
                <a:ea typeface="+mn-ea"/>
                <a:cs typeface="Arial" panose="020B0604020202020204" pitchFamily="34" charset="0"/>
              </a:rPr>
            </a:br>
            <a:r>
              <a:rPr lang="en-US" altLang="en-US" sz="3200" b="1" dirty="0">
                <a:solidFill>
                  <a:schemeClr val="bg1"/>
                </a:solidFill>
                <a:latin typeface="Arial" panose="020B0604020202020204" pitchFamily="34" charset="0"/>
                <a:ea typeface="+mn-ea"/>
                <a:cs typeface="Arial" panose="020B0604020202020204" pitchFamily="34" charset="0"/>
              </a:rPr>
              <a:t>2024/25</a:t>
            </a:r>
          </a:p>
        </p:txBody>
      </p:sp>
      <p:graphicFrame>
        <p:nvGraphicFramePr>
          <p:cNvPr id="3" name="Chart 2">
            <a:extLst>
              <a:ext uri="{FF2B5EF4-FFF2-40B4-BE49-F238E27FC236}">
                <a16:creationId xmlns:a16="http://schemas.microsoft.com/office/drawing/2014/main" id="{00000000-0008-0000-0100-000002000000}"/>
              </a:ext>
            </a:extLst>
          </p:cNvPr>
          <p:cNvGraphicFramePr>
            <a:graphicFrameLocks/>
          </p:cNvGraphicFramePr>
          <p:nvPr/>
        </p:nvGraphicFramePr>
        <p:xfrm>
          <a:off x="1856656" y="1556793"/>
          <a:ext cx="8049344" cy="511229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0EA60B2D-DE73-C3EB-0E69-3E49DE39FD86}"/>
              </a:ext>
            </a:extLst>
          </p:cNvPr>
          <p:cNvPicPr>
            <a:picLocks noChangeAspect="1"/>
          </p:cNvPicPr>
          <p:nvPr/>
        </p:nvPicPr>
        <p:blipFill>
          <a:blip r:embed="rId3"/>
          <a:stretch>
            <a:fillRect/>
          </a:stretch>
        </p:blipFill>
        <p:spPr>
          <a:xfrm>
            <a:off x="96475" y="980728"/>
            <a:ext cx="2227447" cy="2448272"/>
          </a:xfrm>
          <a:prstGeom prst="rect">
            <a:avLst/>
          </a:prstGeom>
        </p:spPr>
      </p:pic>
    </p:spTree>
    <p:extLst>
      <p:ext uri="{BB962C8B-B14F-4D97-AF65-F5344CB8AC3E}">
        <p14:creationId xmlns:p14="http://schemas.microsoft.com/office/powerpoint/2010/main" val="1238601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28464" y="71438"/>
            <a:ext cx="9721080" cy="1143000"/>
          </a:xfrm>
          <a:solidFill>
            <a:schemeClr val="accent1">
              <a:lumMod val="50000"/>
            </a:schemeClr>
          </a:solidFill>
        </p:spPr>
        <p:txBody>
          <a:bodyPr/>
          <a:lstStyle/>
          <a:p>
            <a:r>
              <a:rPr lang="en-ZA" altLang="en-US" sz="3200" b="1" dirty="0">
                <a:solidFill>
                  <a:schemeClr val="bg1"/>
                </a:solidFill>
                <a:latin typeface="Arial" panose="020B0604020202020204" pitchFamily="34" charset="0"/>
                <a:ea typeface="+mn-ea"/>
                <a:cs typeface="Arial" panose="020B0604020202020204" pitchFamily="34" charset="0"/>
              </a:rPr>
              <a:t>Programme Budget Allocations (Incl. C-Grants)</a:t>
            </a:r>
            <a:br>
              <a:rPr lang="en-ZA" altLang="en-US" sz="3200" b="1" dirty="0">
                <a:solidFill>
                  <a:schemeClr val="bg1"/>
                </a:solidFill>
                <a:latin typeface="Arial" panose="020B0604020202020204" pitchFamily="34" charset="0"/>
                <a:ea typeface="+mn-ea"/>
                <a:cs typeface="Arial" panose="020B0604020202020204" pitchFamily="34" charset="0"/>
              </a:rPr>
            </a:br>
            <a:r>
              <a:rPr lang="en-ZA" altLang="en-US" sz="3200" b="1" dirty="0">
                <a:solidFill>
                  <a:schemeClr val="bg1"/>
                </a:solidFill>
                <a:latin typeface="Arial" panose="020B0604020202020204" pitchFamily="34" charset="0"/>
                <a:ea typeface="+mn-ea"/>
                <a:cs typeface="Arial" panose="020B0604020202020204" pitchFamily="34" charset="0"/>
              </a:rPr>
              <a:t>2024/25 – 2026/27</a:t>
            </a:r>
          </a:p>
        </p:txBody>
      </p:sp>
      <p:pic>
        <p:nvPicPr>
          <p:cNvPr id="4" name="Picture 3">
            <a:extLst>
              <a:ext uri="{FF2B5EF4-FFF2-40B4-BE49-F238E27FC236}">
                <a16:creationId xmlns:a16="http://schemas.microsoft.com/office/drawing/2014/main" id="{0963D7EA-129F-CC25-1B72-1B737FD7E0A0}"/>
              </a:ext>
            </a:extLst>
          </p:cNvPr>
          <p:cNvPicPr>
            <a:picLocks noChangeAspect="1"/>
          </p:cNvPicPr>
          <p:nvPr/>
        </p:nvPicPr>
        <p:blipFill>
          <a:blip r:embed="rId2"/>
          <a:stretch>
            <a:fillRect/>
          </a:stretch>
        </p:blipFill>
        <p:spPr>
          <a:xfrm>
            <a:off x="200472" y="1268760"/>
            <a:ext cx="9503697" cy="3449972"/>
          </a:xfrm>
          <a:prstGeom prst="rect">
            <a:avLst/>
          </a:prstGeom>
        </p:spPr>
      </p:pic>
      <p:sp>
        <p:nvSpPr>
          <p:cNvPr id="5" name="TextBox 4">
            <a:extLst>
              <a:ext uri="{FF2B5EF4-FFF2-40B4-BE49-F238E27FC236}">
                <a16:creationId xmlns:a16="http://schemas.microsoft.com/office/drawing/2014/main" id="{A7797545-A5D7-C910-2C9B-A164002DFC08}"/>
              </a:ext>
            </a:extLst>
          </p:cNvPr>
          <p:cNvSpPr txBox="1"/>
          <p:nvPr/>
        </p:nvSpPr>
        <p:spPr>
          <a:xfrm>
            <a:off x="211559" y="5127575"/>
            <a:ext cx="9492609" cy="923330"/>
          </a:xfrm>
          <a:prstGeom prst="rect">
            <a:avLst/>
          </a:prstGeom>
          <a:solidFill>
            <a:schemeClr val="bg1">
              <a:lumMod val="95000"/>
            </a:schemeClr>
          </a:solidFill>
          <a:ln>
            <a:solidFill>
              <a:schemeClr val="tx1"/>
            </a:solidFill>
          </a:ln>
        </p:spPr>
        <p:txBody>
          <a:bodyPr wrap="square" rtlCol="0">
            <a:spAutoFit/>
          </a:bodyPr>
          <a:lstStyle/>
          <a:p>
            <a:r>
              <a:rPr lang="en-ZA" b="1" u="sng" dirty="0"/>
              <a:t>Note</a:t>
            </a:r>
            <a:r>
              <a:rPr lang="en-ZA" b="1" dirty="0"/>
              <a:t>: </a:t>
            </a:r>
          </a:p>
          <a:p>
            <a:r>
              <a:rPr lang="en-ZA" b="1" dirty="0"/>
              <a:t>- Pr3 impacted mainly by changes in the Ilima/</a:t>
            </a:r>
            <a:r>
              <a:rPr lang="en-ZA" b="1" dirty="0" err="1"/>
              <a:t>Letsema</a:t>
            </a:r>
            <a:r>
              <a:rPr lang="en-ZA" b="1" dirty="0"/>
              <a:t> Grant</a:t>
            </a:r>
          </a:p>
          <a:p>
            <a:r>
              <a:rPr lang="en-ZA" b="1" dirty="0"/>
              <a:t>- Pr7 has EPWP grant and earmarked fund for Presidential Cleaning &amp; Greening only in 2024/25 </a:t>
            </a:r>
          </a:p>
        </p:txBody>
      </p:sp>
    </p:spTree>
    <p:extLst>
      <p:ext uri="{BB962C8B-B14F-4D97-AF65-F5344CB8AC3E}">
        <p14:creationId xmlns:p14="http://schemas.microsoft.com/office/powerpoint/2010/main" val="2533569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28464" y="71438"/>
            <a:ext cx="9649072" cy="1143000"/>
          </a:xfrm>
          <a:solidFill>
            <a:schemeClr val="accent1">
              <a:lumMod val="50000"/>
            </a:schemeClr>
          </a:solidFill>
        </p:spPr>
        <p:txBody>
          <a:bodyPr/>
          <a:lstStyle/>
          <a:p>
            <a:r>
              <a:rPr lang="en-ZA" altLang="en-US" sz="3200" b="1" dirty="0">
                <a:solidFill>
                  <a:schemeClr val="bg1"/>
                </a:solidFill>
                <a:latin typeface="Arial" panose="020B0604020202020204" pitchFamily="34" charset="0"/>
                <a:ea typeface="+mn-ea"/>
                <a:cs typeface="Arial" panose="020B0604020202020204" pitchFamily="34" charset="0"/>
              </a:rPr>
              <a:t>Programme Budget Allocations</a:t>
            </a:r>
            <a:br>
              <a:rPr lang="en-ZA" altLang="en-US" sz="3600" b="1" dirty="0"/>
            </a:br>
            <a:r>
              <a:rPr lang="en-ZA" altLang="en-US" sz="3200" b="1" dirty="0">
                <a:solidFill>
                  <a:schemeClr val="bg1"/>
                </a:solidFill>
                <a:latin typeface="Arial" panose="020B0604020202020204" pitchFamily="34" charset="0"/>
                <a:ea typeface="+mn-ea"/>
                <a:cs typeface="Arial" panose="020B0604020202020204" pitchFamily="34" charset="0"/>
              </a:rPr>
              <a:t>2024/25</a:t>
            </a:r>
          </a:p>
        </p:txBody>
      </p:sp>
      <p:graphicFrame>
        <p:nvGraphicFramePr>
          <p:cNvPr id="3" name="Chart 2">
            <a:extLst>
              <a:ext uri="{FF2B5EF4-FFF2-40B4-BE49-F238E27FC236}">
                <a16:creationId xmlns:a16="http://schemas.microsoft.com/office/drawing/2014/main" id="{00000000-0008-0000-0000-000005000000}"/>
              </a:ext>
            </a:extLst>
          </p:cNvPr>
          <p:cNvGraphicFramePr>
            <a:graphicFrameLocks/>
          </p:cNvGraphicFramePr>
          <p:nvPr/>
        </p:nvGraphicFramePr>
        <p:xfrm>
          <a:off x="3296816" y="2348880"/>
          <a:ext cx="6552728" cy="401384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22917125-DEBC-21CF-B6CA-92BDEFAD5E6C}"/>
              </a:ext>
            </a:extLst>
          </p:cNvPr>
          <p:cNvPicPr>
            <a:picLocks noChangeAspect="1"/>
          </p:cNvPicPr>
          <p:nvPr/>
        </p:nvPicPr>
        <p:blipFill>
          <a:blip r:embed="rId3"/>
          <a:stretch>
            <a:fillRect/>
          </a:stretch>
        </p:blipFill>
        <p:spPr>
          <a:xfrm>
            <a:off x="128464" y="1484784"/>
            <a:ext cx="3429000" cy="3055620"/>
          </a:xfrm>
          <a:prstGeom prst="rect">
            <a:avLst/>
          </a:prstGeom>
        </p:spPr>
      </p:pic>
    </p:spTree>
    <p:extLst>
      <p:ext uri="{BB962C8B-B14F-4D97-AF65-F5344CB8AC3E}">
        <p14:creationId xmlns:p14="http://schemas.microsoft.com/office/powerpoint/2010/main" val="392662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6358" y="1796358"/>
            <a:ext cx="6875818" cy="3283105"/>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7114" y="3039092"/>
            <a:ext cx="4355594" cy="328136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602364" y="1973841"/>
            <a:ext cx="6857572" cy="2909888"/>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058004" y="1584624"/>
            <a:ext cx="4808302" cy="332204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7B3FB4-8F45-EBC1-6615-4C9A6663656F}"/>
              </a:ext>
            </a:extLst>
          </p:cNvPr>
          <p:cNvSpPr>
            <a:spLocks noGrp="1"/>
          </p:cNvSpPr>
          <p:nvPr>
            <p:ph type="title"/>
          </p:nvPr>
        </p:nvSpPr>
        <p:spPr>
          <a:xfrm>
            <a:off x="32197" y="2767106"/>
            <a:ext cx="3281366" cy="3071906"/>
          </a:xfrm>
        </p:spPr>
        <p:txBody>
          <a:bodyPr vert="horz" lIns="91440" tIns="45720" rIns="91440" bIns="45720" rtlCol="0" anchor="t">
            <a:normAutofit/>
          </a:bodyPr>
          <a:lstStyle/>
          <a:p>
            <a:pPr algn="l"/>
            <a:r>
              <a:rPr lang="en-ZA" sz="3200" b="1" dirty="0">
                <a:solidFill>
                  <a:srgbClr val="FFFFFF"/>
                </a:solidFill>
                <a:effectLst>
                  <a:outerShdw blurRad="38100" dist="38100" dir="2700000" algn="tl">
                    <a:srgbClr val="000000">
                      <a:alpha val="43137"/>
                    </a:srgbClr>
                  </a:outerShdw>
                </a:effectLst>
                <a:latin typeface="+mj-lt"/>
              </a:rPr>
              <a:t>Programme Budgets </a:t>
            </a:r>
            <a:br>
              <a:rPr lang="en-US" altLang="en-US" sz="3600" b="1" dirty="0">
                <a:solidFill>
                  <a:srgbClr val="FFFFFF"/>
                </a:solidFill>
                <a:effectLst>
                  <a:outerShdw blurRad="38100" dist="38100" dir="2700000" algn="tl">
                    <a:srgbClr val="000000">
                      <a:alpha val="43137"/>
                    </a:srgbClr>
                  </a:outerShdw>
                </a:effectLst>
                <a:latin typeface="+mj-lt"/>
              </a:rPr>
            </a:br>
            <a:endParaRPr lang="en-US" sz="3600" b="1" dirty="0">
              <a:solidFill>
                <a:srgbClr val="FFFFFF"/>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7B20718F-08FD-4605-1204-12DCC084FADA}"/>
              </a:ext>
            </a:extLst>
          </p:cNvPr>
          <p:cNvPicPr>
            <a:picLocks noChangeAspect="1"/>
          </p:cNvPicPr>
          <p:nvPr/>
        </p:nvPicPr>
        <p:blipFill rotWithShape="1">
          <a:blip r:embed="rId2"/>
          <a:srcRect r="1441" b="37800"/>
          <a:stretch/>
        </p:blipFill>
        <p:spPr>
          <a:xfrm>
            <a:off x="3281366" y="-17821"/>
            <a:ext cx="6592438" cy="6687181"/>
          </a:xfrm>
          <a:prstGeom prst="rect">
            <a:avLst/>
          </a:prstGeom>
        </p:spPr>
      </p:pic>
      <p:sp>
        <p:nvSpPr>
          <p:cNvPr id="4" name="Slide Number Placeholder 3">
            <a:extLst>
              <a:ext uri="{FF2B5EF4-FFF2-40B4-BE49-F238E27FC236}">
                <a16:creationId xmlns:a16="http://schemas.microsoft.com/office/drawing/2014/main" id="{3B1B7791-1643-17E8-9B5D-31726625671F}"/>
              </a:ext>
            </a:extLst>
          </p:cNvPr>
          <p:cNvSpPr>
            <a:spLocks noGrp="1"/>
          </p:cNvSpPr>
          <p:nvPr>
            <p:ph type="sldNum" sz="quarter" idx="12"/>
          </p:nvPr>
        </p:nvSpPr>
        <p:spPr>
          <a:xfrm>
            <a:off x="9509759" y="6455664"/>
            <a:ext cx="36404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669681-C5C1-40EE-A84D-7884903A76EE}"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563196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28464" y="44624"/>
            <a:ext cx="9649072" cy="836712"/>
          </a:xfrm>
          <a:solidFill>
            <a:schemeClr val="accent1">
              <a:lumMod val="50000"/>
            </a:schemeClr>
          </a:solidFill>
        </p:spPr>
        <p:txBody>
          <a:bodyPr>
            <a:no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Pr1: Administration</a:t>
            </a:r>
          </a:p>
        </p:txBody>
      </p:sp>
      <p:pic>
        <p:nvPicPr>
          <p:cNvPr id="4" name="Picture 3">
            <a:extLst>
              <a:ext uri="{FF2B5EF4-FFF2-40B4-BE49-F238E27FC236}">
                <a16:creationId xmlns:a16="http://schemas.microsoft.com/office/drawing/2014/main" id="{29A96767-DD1D-AF1D-DE88-151D2C08F502}"/>
              </a:ext>
            </a:extLst>
          </p:cNvPr>
          <p:cNvPicPr>
            <a:picLocks noChangeAspect="1"/>
          </p:cNvPicPr>
          <p:nvPr/>
        </p:nvPicPr>
        <p:blipFill>
          <a:blip r:embed="rId2"/>
          <a:stretch>
            <a:fillRect/>
          </a:stretch>
        </p:blipFill>
        <p:spPr>
          <a:xfrm>
            <a:off x="681037" y="1052736"/>
            <a:ext cx="8543925" cy="2228458"/>
          </a:xfrm>
          <a:prstGeom prst="rect">
            <a:avLst/>
          </a:prstGeom>
          <a:solidFill>
            <a:schemeClr val="bg1"/>
          </a:solidFill>
        </p:spPr>
      </p:pic>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nvGraphicFramePr>
        <p:xfrm>
          <a:off x="1712640" y="3212976"/>
          <a:ext cx="6624736"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12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96AD3-3A77-51AF-3A0B-F4898E583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DFE1F-3891-BADE-03AF-66439DD3F3FE}"/>
              </a:ext>
            </a:extLst>
          </p:cNvPr>
          <p:cNvSpPr>
            <a:spLocks noGrp="1"/>
          </p:cNvSpPr>
          <p:nvPr>
            <p:ph type="title"/>
          </p:nvPr>
        </p:nvSpPr>
        <p:spPr>
          <a:xfrm>
            <a:off x="128464" y="116632"/>
            <a:ext cx="9777536" cy="653522"/>
          </a:xfrm>
          <a:solidFill>
            <a:schemeClr val="accent1">
              <a:lumMod val="50000"/>
            </a:schemeClr>
          </a:solidFill>
          <a:ln>
            <a:solidFill>
              <a:schemeClr val="accent2">
                <a:lumMod val="75000"/>
              </a:schemeClr>
            </a:solidFill>
          </a:ln>
        </p:spPr>
        <p:txBody>
          <a:bodyPr vert="horz" lIns="91440" tIns="45720" rIns="91440" bIns="45720" rtlCol="0" anchor="ctr">
            <a:normAutofit/>
          </a:bodyPr>
          <a:lstStyle/>
          <a:p>
            <a:pPr fontAlgn="base">
              <a:spcAft>
                <a:spcPct val="0"/>
              </a:spcAft>
            </a:pPr>
            <a:r>
              <a:rPr lang="en-ZA" sz="3200" b="1" dirty="0">
                <a:solidFill>
                  <a:schemeClr val="bg1"/>
                </a:solidFill>
                <a:latin typeface="Arial" panose="020B0604020202020204" pitchFamily="34" charset="0"/>
                <a:ea typeface="+mn-ea"/>
                <a:cs typeface="Arial" panose="020B0604020202020204" pitchFamily="34" charset="0"/>
              </a:rPr>
              <a:t>Background</a:t>
            </a:r>
          </a:p>
        </p:txBody>
      </p:sp>
      <p:sp>
        <p:nvSpPr>
          <p:cNvPr id="3" name="Content Placeholder 2">
            <a:extLst>
              <a:ext uri="{FF2B5EF4-FFF2-40B4-BE49-F238E27FC236}">
                <a16:creationId xmlns:a16="http://schemas.microsoft.com/office/drawing/2014/main" id="{FF2023CA-1C84-7047-88E2-089C962CD00A}"/>
              </a:ext>
            </a:extLst>
          </p:cNvPr>
          <p:cNvSpPr>
            <a:spLocks noGrp="1"/>
          </p:cNvSpPr>
          <p:nvPr>
            <p:ph idx="1"/>
          </p:nvPr>
        </p:nvSpPr>
        <p:spPr>
          <a:xfrm>
            <a:off x="217977" y="842162"/>
            <a:ext cx="9613068" cy="5467158"/>
          </a:xfrm>
          <a:ln>
            <a:solidFill>
              <a:schemeClr val="bg1"/>
            </a:solidFill>
          </a:ln>
        </p:spPr>
        <p:txBody>
          <a:bodyPr>
            <a:normAutofit/>
          </a:bodyPr>
          <a:lstStyle/>
          <a:p>
            <a:pPr indent="0" algn="just">
              <a:lnSpc>
                <a:spcPct val="150000"/>
              </a:lnSpc>
              <a:spcAft>
                <a:spcPts val="800"/>
              </a:spcAft>
              <a:buNone/>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The development of the Annual Performance Plan (APP) 2024/25 takes place amidst a very constrained global and national socio-economic outlook: </a:t>
            </a:r>
          </a:p>
          <a:p>
            <a:pPr marL="914400" lvl="1" algn="just">
              <a:lnSpc>
                <a:spcPct val="150000"/>
              </a:lnSpc>
              <a:spcAft>
                <a:spcPts val="800"/>
              </a:spcAft>
            </a:pPr>
            <a:r>
              <a:rPr lang="en-ZA" sz="1600" dirty="0">
                <a:latin typeface="Arial" panose="020B0604020202020204" pitchFamily="34" charset="0"/>
                <a:ea typeface="Calibri" panose="020F0502020204030204" pitchFamily="34" charset="0"/>
              </a:rPr>
              <a:t>D</a:t>
            </a:r>
            <a:r>
              <a:rPr lang="en-ZA" sz="1600" dirty="0">
                <a:effectLst/>
                <a:latin typeface="Arial" panose="020B0604020202020204" pitchFamily="34" charset="0"/>
                <a:ea typeface="Calibri" panose="020F0502020204030204" pitchFamily="34" charset="0"/>
              </a:rPr>
              <a:t>ecline in government tax revenue collections (estimated at R22bn for the first five months of the year) and tighter financial conditions that have constrained government’s borrowing;</a:t>
            </a:r>
          </a:p>
          <a:p>
            <a:pPr marL="914400" lvl="1" algn="just">
              <a:lnSpc>
                <a:spcPct val="150000"/>
              </a:lnSpc>
              <a:spcAft>
                <a:spcPts val="80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Economic growth has been slow in the face of a national energy crisis; </a:t>
            </a:r>
          </a:p>
          <a:p>
            <a:pPr marL="914400" lvl="1" algn="just">
              <a:lnSpc>
                <a:spcPct val="150000"/>
              </a:lnSpc>
              <a:spcAft>
                <a:spcPts val="800"/>
              </a:spcAft>
            </a:pPr>
            <a:r>
              <a:rPr lang="en-ZA" sz="1600" dirty="0">
                <a:latin typeface="Arial" panose="020B0604020202020204" pitchFamily="34" charset="0"/>
                <a:ea typeface="Times New Roman" panose="02020603050405020304" pitchFamily="18" charset="0"/>
                <a:cs typeface="Times New Roman" panose="02020603050405020304" pitchFamily="18" charset="0"/>
              </a:rPr>
              <a:t>Increased </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unemployment levels resulting in number of people reliant  on  social security grants</a:t>
            </a:r>
            <a:r>
              <a:rPr lang="en-ZA" sz="1600" dirty="0">
                <a:latin typeface="Arial" panose="020B0604020202020204" pitchFamily="34" charset="0"/>
                <a:ea typeface="Times New Roman" panose="02020603050405020304" pitchFamily="18" charset="0"/>
                <a:cs typeface="Times New Roman" panose="02020603050405020304" pitchFamily="18" charset="0"/>
              </a:rPr>
              <a:t> and </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914400" lvl="1" algn="just">
              <a:lnSpc>
                <a:spcPct val="150000"/>
              </a:lnSpc>
              <a:spcAft>
                <a:spcPts val="800"/>
              </a:spcAft>
            </a:pPr>
            <a:r>
              <a:rPr lang="en-ZA" sz="1600" dirty="0">
                <a:latin typeface="Arial" panose="020B0604020202020204" pitchFamily="34" charset="0"/>
                <a:ea typeface="Times New Roman" panose="02020603050405020304" pitchFamily="18" charset="0"/>
                <a:cs typeface="Times New Roman" panose="02020603050405020304" pitchFamily="18" charset="0"/>
              </a:rPr>
              <a:t>Increased </a:t>
            </a:r>
            <a:r>
              <a:rPr lang="en-ZA" sz="1600" dirty="0">
                <a:effectLst/>
                <a:latin typeface="Arial" panose="020B0604020202020204" pitchFamily="34" charset="0"/>
                <a:ea typeface="Times New Roman" panose="02020603050405020304" pitchFamily="18" charset="0"/>
                <a:cs typeface="Times New Roman" panose="02020603050405020304" pitchFamily="18" charset="0"/>
              </a:rPr>
              <a:t> in food insecure household. </a:t>
            </a:r>
          </a:p>
          <a:p>
            <a:pPr marL="457200" algn="just">
              <a:lnSpc>
                <a:spcPct val="150000"/>
              </a:lnSpc>
              <a:spcAft>
                <a:spcPts val="800"/>
              </a:spcAft>
            </a:pPr>
            <a:r>
              <a:rPr lang="en-ZA" sz="1600" dirty="0">
                <a:effectLst/>
                <a:latin typeface="Arial" panose="020B0604020202020204" pitchFamily="34" charset="0"/>
                <a:ea typeface="Calibri" panose="020F0502020204030204" pitchFamily="34" charset="0"/>
              </a:rPr>
              <a:t>The sector continues to experience disasters such as droughts, pest, diseases, and veldt fires which affects the livelihoods of the communities in the province.</a:t>
            </a:r>
          </a:p>
          <a:p>
            <a:pPr marL="457200" algn="just">
              <a:lnSpc>
                <a:spcPct val="150000"/>
              </a:lnSpc>
              <a:spcAft>
                <a:spcPts val="800"/>
              </a:spcAft>
            </a:pPr>
            <a:r>
              <a:rPr lang="en-ZA" sz="1600" dirty="0">
                <a:solidFill>
                  <a:srgbClr val="000000"/>
                </a:solidFill>
                <a:effectLst/>
                <a:latin typeface="Arial" panose="020B0604020202020204" pitchFamily="34" charset="0"/>
                <a:ea typeface="Calibri" panose="020F0502020204030204" pitchFamily="34" charset="0"/>
              </a:rPr>
              <a:t>Province faces increased levels of reptile and succulent poaching.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buFont typeface="Courier New" panose="02070309020205020404" pitchFamily="49" charset="0"/>
              <a:buChar char="o"/>
            </a:pPr>
            <a:endParaRPr lang="en-ZA" sz="800" b="1" dirty="0">
              <a:solidFill>
                <a:srgbClr val="000000"/>
              </a:solidFill>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18BFD7AE-1256-9437-FEC5-10C1981E075F}"/>
              </a:ext>
            </a:extLst>
          </p:cNvPr>
          <p:cNvSpPr>
            <a:spLocks noGrp="1"/>
          </p:cNvSpPr>
          <p:nvPr>
            <p:ph type="sldNum" sz="quarter" idx="12"/>
          </p:nvPr>
        </p:nvSpPr>
        <p:spPr/>
        <p:txBody>
          <a:bodyPr/>
          <a:lstStyle/>
          <a:p>
            <a:pPr>
              <a:defRPr/>
            </a:pPr>
            <a:fld id="{7771E182-5483-4722-AD0B-684C3DC94A16}" type="slidenum">
              <a:rPr lang="en-ZA" smtClean="0"/>
              <a:pPr>
                <a:defRPr/>
              </a:pPr>
              <a:t>5</a:t>
            </a:fld>
            <a:endParaRPr lang="en-ZA" dirty="0"/>
          </a:p>
        </p:txBody>
      </p:sp>
    </p:spTree>
    <p:extLst>
      <p:ext uri="{BB962C8B-B14F-4D97-AF65-F5344CB8AC3E}">
        <p14:creationId xmlns:p14="http://schemas.microsoft.com/office/powerpoint/2010/main" val="175179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3000000}"/>
              </a:ext>
            </a:extLst>
          </p:cNvPr>
          <p:cNvGraphicFramePr>
            <a:graphicFrameLocks/>
          </p:cNvGraphicFramePr>
          <p:nvPr/>
        </p:nvGraphicFramePr>
        <p:xfrm>
          <a:off x="1640632" y="3090942"/>
          <a:ext cx="7416824" cy="3578146"/>
        </p:xfrm>
        <a:graphic>
          <a:graphicData uri="http://schemas.openxmlformats.org/drawingml/2006/chart">
            <c:chart xmlns:c="http://schemas.openxmlformats.org/drawingml/2006/chart" xmlns:r="http://schemas.openxmlformats.org/officeDocument/2006/relationships" r:id="rId2"/>
          </a:graphicData>
        </a:graphic>
      </p:graphicFrame>
      <p:sp>
        <p:nvSpPr>
          <p:cNvPr id="57346" name="Title 1"/>
          <p:cNvSpPr>
            <a:spLocks noGrp="1"/>
          </p:cNvSpPr>
          <p:nvPr>
            <p:ph type="title"/>
          </p:nvPr>
        </p:nvSpPr>
        <p:spPr>
          <a:xfrm>
            <a:off x="128464" y="44624"/>
            <a:ext cx="9649072" cy="836712"/>
          </a:xfrm>
          <a:solidFill>
            <a:schemeClr val="accent1">
              <a:lumMod val="50000"/>
            </a:schemeClr>
          </a:solidFill>
        </p:spPr>
        <p:txBody>
          <a:bodyPr>
            <a:noAutofit/>
          </a:bodyPr>
          <a:lstStyle/>
          <a:p>
            <a:pPr>
              <a:defRPr/>
            </a:pPr>
            <a:r>
              <a:rPr lang="en-GB" altLang="en-US" sz="3200" b="1" dirty="0">
                <a:solidFill>
                  <a:schemeClr val="bg1"/>
                </a:solidFill>
                <a:latin typeface="Arial" panose="020B0604020202020204" pitchFamily="34" charset="0"/>
                <a:ea typeface="+mn-ea"/>
                <a:cs typeface="Arial" panose="020B0604020202020204" pitchFamily="34" charset="0"/>
              </a:rPr>
              <a:t>Pr2: Sustainable Resource Management</a:t>
            </a:r>
            <a:endParaRPr lang="en-ZA" altLang="en-US" sz="3200" b="1" dirty="0">
              <a:solidFill>
                <a:schemeClr val="bg1"/>
              </a:solidFill>
              <a:latin typeface="Arial" panose="020B0604020202020204" pitchFamily="34" charset="0"/>
              <a:ea typeface="+mn-ea"/>
              <a:cs typeface="Arial" panose="020B0604020202020204" pitchFamily="34" charset="0"/>
            </a:endParaRPr>
          </a:p>
        </p:txBody>
      </p:sp>
      <p:sp>
        <p:nvSpPr>
          <p:cNvPr id="5" name="Rectangular Callout 4"/>
          <p:cNvSpPr/>
          <p:nvPr/>
        </p:nvSpPr>
        <p:spPr>
          <a:xfrm>
            <a:off x="272480" y="3398515"/>
            <a:ext cx="1728192" cy="720080"/>
          </a:xfrm>
          <a:prstGeom prst="wedgeRectCallout">
            <a:avLst>
              <a:gd name="adj1" fmla="val 102743"/>
              <a:gd name="adj2" fmla="val 45427"/>
            </a:avLst>
          </a:prstGeom>
          <a:solidFill>
            <a:schemeClr val="accent6">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accent2">
                    <a:lumMod val="75000"/>
                  </a:schemeClr>
                </a:solidFill>
                <a:latin typeface="Arial" panose="020B0604020202020204" pitchFamily="34" charset="0"/>
                <a:cs typeface="Arial" panose="020B0604020202020204" pitchFamily="34" charset="0"/>
              </a:rPr>
              <a:t>Conditional Grant</a:t>
            </a:r>
          </a:p>
          <a:p>
            <a:pPr algn="ctr"/>
            <a:r>
              <a:rPr lang="en-ZA" sz="1400" b="1" dirty="0">
                <a:solidFill>
                  <a:schemeClr val="accent2">
                    <a:lumMod val="75000"/>
                  </a:schemeClr>
                </a:solidFill>
                <a:latin typeface="Arial" panose="020B0604020202020204" pitchFamily="34" charset="0"/>
                <a:cs typeface="Arial" panose="020B0604020202020204" pitchFamily="34" charset="0"/>
              </a:rPr>
              <a:t>R8.207m</a:t>
            </a:r>
          </a:p>
        </p:txBody>
      </p:sp>
      <p:pic>
        <p:nvPicPr>
          <p:cNvPr id="3" name="Picture 2">
            <a:extLst>
              <a:ext uri="{FF2B5EF4-FFF2-40B4-BE49-F238E27FC236}">
                <a16:creationId xmlns:a16="http://schemas.microsoft.com/office/drawing/2014/main" id="{44ED99FD-32EC-E0D6-A002-C1C30ADE7459}"/>
              </a:ext>
            </a:extLst>
          </p:cNvPr>
          <p:cNvPicPr>
            <a:picLocks noChangeAspect="1"/>
          </p:cNvPicPr>
          <p:nvPr/>
        </p:nvPicPr>
        <p:blipFill>
          <a:blip r:embed="rId3"/>
          <a:stretch>
            <a:fillRect/>
          </a:stretch>
        </p:blipFill>
        <p:spPr>
          <a:xfrm>
            <a:off x="491505" y="1001146"/>
            <a:ext cx="8781976" cy="1923798"/>
          </a:xfrm>
          <a:prstGeom prst="rect">
            <a:avLst/>
          </a:prstGeom>
        </p:spPr>
      </p:pic>
    </p:spTree>
    <p:extLst>
      <p:ext uri="{BB962C8B-B14F-4D97-AF65-F5344CB8AC3E}">
        <p14:creationId xmlns:p14="http://schemas.microsoft.com/office/powerpoint/2010/main" val="320259538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4000000}"/>
              </a:ext>
            </a:extLst>
          </p:cNvPr>
          <p:cNvGraphicFramePr>
            <a:graphicFrameLocks/>
          </p:cNvGraphicFramePr>
          <p:nvPr/>
        </p:nvGraphicFramePr>
        <p:xfrm>
          <a:off x="361975" y="2780928"/>
          <a:ext cx="681315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64514" name="Title 1"/>
          <p:cNvSpPr>
            <a:spLocks noGrp="1"/>
          </p:cNvSpPr>
          <p:nvPr>
            <p:ph type="title"/>
          </p:nvPr>
        </p:nvSpPr>
        <p:spPr>
          <a:xfrm>
            <a:off x="46052" y="130324"/>
            <a:ext cx="9731484" cy="836712"/>
          </a:xfrm>
          <a:solidFill>
            <a:schemeClr val="accent1">
              <a:lumMod val="50000"/>
            </a:schemeClr>
          </a:solidFill>
        </p:spPr>
        <p:txBody>
          <a:bodyPr>
            <a:no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Pr3: </a:t>
            </a:r>
            <a:r>
              <a:rPr lang="en-ZA" altLang="en-US" sz="3200" b="1" dirty="0">
                <a:solidFill>
                  <a:schemeClr val="bg1"/>
                </a:solidFill>
                <a:latin typeface="Arial" panose="020B0604020202020204" pitchFamily="34" charset="0"/>
                <a:ea typeface="+mn-ea"/>
                <a:cs typeface="Arial" panose="020B0604020202020204" pitchFamily="34" charset="0"/>
              </a:rPr>
              <a:t>Agricultural Producer Support &amp; Development</a:t>
            </a:r>
            <a:endParaRPr lang="en-US" altLang="en-US" sz="3200" b="1" dirty="0">
              <a:solidFill>
                <a:schemeClr val="bg1"/>
              </a:solidFill>
              <a:latin typeface="Arial" panose="020B0604020202020204" pitchFamily="34" charset="0"/>
              <a:ea typeface="+mn-ea"/>
              <a:cs typeface="Arial" panose="020B0604020202020204" pitchFamily="34" charset="0"/>
            </a:endParaRPr>
          </a:p>
        </p:txBody>
      </p:sp>
      <p:sp>
        <p:nvSpPr>
          <p:cNvPr id="7" name="Rectangular Callout 6"/>
          <p:cNvSpPr/>
          <p:nvPr/>
        </p:nvSpPr>
        <p:spPr>
          <a:xfrm>
            <a:off x="7113240" y="3501008"/>
            <a:ext cx="2448272" cy="733832"/>
          </a:xfrm>
          <a:prstGeom prst="wedgeRectCallout">
            <a:avLst>
              <a:gd name="adj1" fmla="val -107872"/>
              <a:gd name="adj2" fmla="val 31373"/>
            </a:avLst>
          </a:prstGeom>
          <a:solidFill>
            <a:schemeClr val="bg1">
              <a:lumMod val="95000"/>
            </a:schemeClr>
          </a:solidFill>
          <a:ln>
            <a:solidFill>
              <a:schemeClr val="tx1"/>
            </a:solidFill>
          </a:ln>
        </p:spPr>
        <p:txBody>
          <a:bodyPr wrap="square" rtlCol="0">
            <a:spAutoFit/>
          </a:bodyPr>
          <a:lstStyle/>
          <a:p>
            <a:r>
              <a:rPr lang="en-ZA" sz="1400" b="1" dirty="0">
                <a:solidFill>
                  <a:schemeClr val="tx1"/>
                </a:solidFill>
                <a:latin typeface="Aptos" panose="020B0004020202020204" pitchFamily="34" charset="0"/>
                <a:cs typeface="Arial" charset="0"/>
              </a:rPr>
              <a:t>CASP: 	          R127.656m</a:t>
            </a:r>
          </a:p>
          <a:p>
            <a:r>
              <a:rPr lang="en-ZA" sz="1400" b="1" dirty="0">
                <a:solidFill>
                  <a:schemeClr val="tx1"/>
                </a:solidFill>
                <a:latin typeface="Aptos" panose="020B0004020202020204" pitchFamily="34" charset="0"/>
                <a:cs typeface="Arial" charset="0"/>
              </a:rPr>
              <a:t>Ilima/</a:t>
            </a:r>
            <a:r>
              <a:rPr lang="en-ZA" sz="1400" b="1" dirty="0" err="1">
                <a:solidFill>
                  <a:schemeClr val="tx1"/>
                </a:solidFill>
                <a:latin typeface="Aptos" panose="020B0004020202020204" pitchFamily="34" charset="0"/>
                <a:cs typeface="Arial" charset="0"/>
              </a:rPr>
              <a:t>Letsema</a:t>
            </a:r>
            <a:r>
              <a:rPr lang="en-ZA" sz="1400" b="1" dirty="0">
                <a:solidFill>
                  <a:schemeClr val="tx1"/>
                </a:solidFill>
                <a:latin typeface="Aptos" panose="020B0004020202020204" pitchFamily="34" charset="0"/>
                <a:cs typeface="Arial" charset="0"/>
              </a:rPr>
              <a:t>: </a:t>
            </a:r>
            <a:r>
              <a:rPr lang="en-ZA" sz="1400" b="1" u="sng" dirty="0">
                <a:solidFill>
                  <a:schemeClr val="tx1"/>
                </a:solidFill>
                <a:latin typeface="Aptos" panose="020B0004020202020204" pitchFamily="34" charset="0"/>
                <a:cs typeface="Arial" charset="0"/>
              </a:rPr>
              <a:t>R  57.771m</a:t>
            </a:r>
          </a:p>
          <a:p>
            <a:r>
              <a:rPr lang="en-ZA" sz="1400" b="1" dirty="0">
                <a:solidFill>
                  <a:schemeClr val="tx1"/>
                </a:solidFill>
                <a:latin typeface="Aptos" panose="020B0004020202020204" pitchFamily="34" charset="0"/>
                <a:cs typeface="Arial" charset="0"/>
              </a:rPr>
              <a:t>Total:	          </a:t>
            </a:r>
            <a:r>
              <a:rPr lang="en-ZA" sz="1400" b="1" u="sng" dirty="0">
                <a:solidFill>
                  <a:schemeClr val="tx1"/>
                </a:solidFill>
                <a:latin typeface="Aptos" panose="020B0004020202020204" pitchFamily="34" charset="0"/>
                <a:cs typeface="Arial" charset="0"/>
              </a:rPr>
              <a:t>R185.427m</a:t>
            </a:r>
          </a:p>
        </p:txBody>
      </p:sp>
      <p:pic>
        <p:nvPicPr>
          <p:cNvPr id="3" name="Picture 2">
            <a:extLst>
              <a:ext uri="{FF2B5EF4-FFF2-40B4-BE49-F238E27FC236}">
                <a16:creationId xmlns:a16="http://schemas.microsoft.com/office/drawing/2014/main" id="{E35B4F43-9CDB-A125-7B04-E5B3774D9724}"/>
              </a:ext>
            </a:extLst>
          </p:cNvPr>
          <p:cNvPicPr>
            <a:picLocks noChangeAspect="1"/>
          </p:cNvPicPr>
          <p:nvPr/>
        </p:nvPicPr>
        <p:blipFill>
          <a:blip r:embed="rId3"/>
          <a:stretch>
            <a:fillRect/>
          </a:stretch>
        </p:blipFill>
        <p:spPr>
          <a:xfrm>
            <a:off x="488504" y="1244200"/>
            <a:ext cx="8911468" cy="1392711"/>
          </a:xfrm>
          <a:prstGeom prst="rect">
            <a:avLst/>
          </a:prstGeom>
        </p:spPr>
      </p:pic>
      <p:sp>
        <p:nvSpPr>
          <p:cNvPr id="8" name="TextBox 7">
            <a:extLst>
              <a:ext uri="{FF2B5EF4-FFF2-40B4-BE49-F238E27FC236}">
                <a16:creationId xmlns:a16="http://schemas.microsoft.com/office/drawing/2014/main" id="{10323626-B8D8-CE63-5514-F99900DFD868}"/>
              </a:ext>
            </a:extLst>
          </p:cNvPr>
          <p:cNvSpPr txBox="1"/>
          <p:nvPr/>
        </p:nvSpPr>
        <p:spPr>
          <a:xfrm>
            <a:off x="7102548" y="4441082"/>
            <a:ext cx="2458963" cy="830997"/>
          </a:xfrm>
          <a:prstGeom prst="rect">
            <a:avLst/>
          </a:prstGeom>
          <a:solidFill>
            <a:schemeClr val="bg1">
              <a:lumMod val="95000"/>
            </a:schemeClr>
          </a:solidFill>
          <a:ln>
            <a:solidFill>
              <a:schemeClr val="tx1"/>
            </a:solidFill>
          </a:ln>
        </p:spPr>
        <p:txBody>
          <a:bodyPr wrap="square" rtlCol="0">
            <a:spAutoFit/>
          </a:bodyPr>
          <a:lstStyle/>
          <a:p>
            <a:r>
              <a:rPr lang="en-ZA" sz="1200" b="1" u="sng" dirty="0">
                <a:latin typeface="Aptos" panose="020B0004020202020204" pitchFamily="34" charset="0"/>
              </a:rPr>
              <a:t>Note</a:t>
            </a:r>
            <a:r>
              <a:rPr lang="en-ZA" sz="1200" b="1" dirty="0">
                <a:latin typeface="Aptos" panose="020B0004020202020204" pitchFamily="34" charset="0"/>
              </a:rPr>
              <a:t>: </a:t>
            </a:r>
          </a:p>
          <a:p>
            <a:r>
              <a:rPr lang="en-ZA" sz="1200" b="1" dirty="0">
                <a:latin typeface="Aptos" panose="020B0004020202020204" pitchFamily="34" charset="0"/>
              </a:rPr>
              <a:t>CASP grant included the Extension Recovery Plan of R29.938 million</a:t>
            </a:r>
          </a:p>
        </p:txBody>
      </p:sp>
    </p:spTree>
    <p:extLst>
      <p:ext uri="{BB962C8B-B14F-4D97-AF65-F5344CB8AC3E}">
        <p14:creationId xmlns:p14="http://schemas.microsoft.com/office/powerpoint/2010/main" val="3250739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456" y="44624"/>
            <a:ext cx="9793088" cy="836712"/>
          </a:xfrm>
          <a:solidFill>
            <a:schemeClr val="accent1">
              <a:lumMod val="50000"/>
            </a:schemeClr>
          </a:solidFill>
        </p:spPr>
        <p:txBody>
          <a:bodyPr>
            <a:norm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Pr4: Veterinary Services</a:t>
            </a:r>
          </a:p>
        </p:txBody>
      </p:sp>
      <p:pic>
        <p:nvPicPr>
          <p:cNvPr id="3" name="Picture 2">
            <a:extLst>
              <a:ext uri="{FF2B5EF4-FFF2-40B4-BE49-F238E27FC236}">
                <a16:creationId xmlns:a16="http://schemas.microsoft.com/office/drawing/2014/main" id="{D681ED87-AB59-9850-FF35-C9A70BFB5868}"/>
              </a:ext>
            </a:extLst>
          </p:cNvPr>
          <p:cNvPicPr>
            <a:picLocks noChangeAspect="1"/>
          </p:cNvPicPr>
          <p:nvPr/>
        </p:nvPicPr>
        <p:blipFill>
          <a:blip r:embed="rId2"/>
          <a:stretch>
            <a:fillRect/>
          </a:stretch>
        </p:blipFill>
        <p:spPr>
          <a:xfrm>
            <a:off x="416495" y="980728"/>
            <a:ext cx="8798937" cy="1800200"/>
          </a:xfrm>
          <a:prstGeom prst="rect">
            <a:avLst/>
          </a:prstGeom>
        </p:spPr>
      </p:pic>
      <p:graphicFrame>
        <p:nvGraphicFramePr>
          <p:cNvPr id="6" name="Chart 5">
            <a:extLst>
              <a:ext uri="{FF2B5EF4-FFF2-40B4-BE49-F238E27FC236}">
                <a16:creationId xmlns:a16="http://schemas.microsoft.com/office/drawing/2014/main" id="{00000000-0008-0000-0200-000005000000}"/>
              </a:ext>
            </a:extLst>
          </p:cNvPr>
          <p:cNvGraphicFramePr>
            <a:graphicFrameLocks/>
          </p:cNvGraphicFramePr>
          <p:nvPr/>
        </p:nvGraphicFramePr>
        <p:xfrm>
          <a:off x="1136576" y="3244562"/>
          <a:ext cx="7632848" cy="3208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126170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28464" y="58316"/>
            <a:ext cx="9649072" cy="836712"/>
          </a:xfrm>
          <a:solidFill>
            <a:schemeClr val="accent1">
              <a:lumMod val="50000"/>
            </a:schemeClr>
          </a:solidFill>
        </p:spPr>
        <p:txBody>
          <a:bodyPr>
            <a:noAutofit/>
          </a:bodyPr>
          <a:lstStyle/>
          <a:p>
            <a:r>
              <a:rPr lang="en-US" altLang="en-US" sz="3200" b="1" dirty="0">
                <a:solidFill>
                  <a:schemeClr val="bg1"/>
                </a:solidFill>
                <a:latin typeface="Arial" panose="020B0604020202020204" pitchFamily="34" charset="0"/>
                <a:ea typeface="+mn-ea"/>
                <a:cs typeface="Arial" panose="020B0604020202020204" pitchFamily="34" charset="0"/>
              </a:rPr>
              <a:t>Pr5: Technology Research &amp; Development Services</a:t>
            </a:r>
          </a:p>
        </p:txBody>
      </p:sp>
      <p:pic>
        <p:nvPicPr>
          <p:cNvPr id="3" name="Picture 2">
            <a:extLst>
              <a:ext uri="{FF2B5EF4-FFF2-40B4-BE49-F238E27FC236}">
                <a16:creationId xmlns:a16="http://schemas.microsoft.com/office/drawing/2014/main" id="{F4F4177A-6709-8ECF-E0CA-91A70D981DAC}"/>
              </a:ext>
            </a:extLst>
          </p:cNvPr>
          <p:cNvPicPr>
            <a:picLocks noChangeAspect="1"/>
          </p:cNvPicPr>
          <p:nvPr/>
        </p:nvPicPr>
        <p:blipFill>
          <a:blip r:embed="rId2"/>
          <a:stretch>
            <a:fillRect/>
          </a:stretch>
        </p:blipFill>
        <p:spPr>
          <a:xfrm>
            <a:off x="416496" y="1050790"/>
            <a:ext cx="9129350" cy="1658129"/>
          </a:xfrm>
          <a:prstGeom prst="rect">
            <a:avLst/>
          </a:prstGeom>
        </p:spPr>
      </p:pic>
      <p:graphicFrame>
        <p:nvGraphicFramePr>
          <p:cNvPr id="5" name="Chart 4">
            <a:extLst>
              <a:ext uri="{FF2B5EF4-FFF2-40B4-BE49-F238E27FC236}">
                <a16:creationId xmlns:a16="http://schemas.microsoft.com/office/drawing/2014/main" id="{00000000-0008-0000-0200-000006000000}"/>
              </a:ext>
            </a:extLst>
          </p:cNvPr>
          <p:cNvGraphicFramePr>
            <a:graphicFrameLocks/>
          </p:cNvGraphicFramePr>
          <p:nvPr/>
        </p:nvGraphicFramePr>
        <p:xfrm>
          <a:off x="1424608" y="2878374"/>
          <a:ext cx="7344816" cy="3502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0173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28464" y="44624"/>
            <a:ext cx="9649072" cy="836712"/>
          </a:xfrm>
          <a:solidFill>
            <a:schemeClr val="accent1">
              <a:lumMod val="50000"/>
            </a:schemeClr>
          </a:solidFill>
        </p:spPr>
        <p:txBody>
          <a:bodyPr>
            <a:norm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Pr6: Agricultural Economics</a:t>
            </a:r>
          </a:p>
        </p:txBody>
      </p:sp>
      <p:pic>
        <p:nvPicPr>
          <p:cNvPr id="2" name="Picture 1">
            <a:extLst>
              <a:ext uri="{FF2B5EF4-FFF2-40B4-BE49-F238E27FC236}">
                <a16:creationId xmlns:a16="http://schemas.microsoft.com/office/drawing/2014/main" id="{6A2A98E6-1F0F-8DEB-FA5D-76DE469A01A7}"/>
              </a:ext>
            </a:extLst>
          </p:cNvPr>
          <p:cNvPicPr>
            <a:picLocks noChangeAspect="1"/>
          </p:cNvPicPr>
          <p:nvPr/>
        </p:nvPicPr>
        <p:blipFill>
          <a:blip r:embed="rId2"/>
          <a:stretch>
            <a:fillRect/>
          </a:stretch>
        </p:blipFill>
        <p:spPr>
          <a:xfrm>
            <a:off x="488504" y="980728"/>
            <a:ext cx="8880428" cy="1584176"/>
          </a:xfrm>
          <a:prstGeom prst="rect">
            <a:avLst/>
          </a:prstGeom>
        </p:spPr>
      </p:pic>
      <p:graphicFrame>
        <p:nvGraphicFramePr>
          <p:cNvPr id="4" name="Chart 3">
            <a:extLst>
              <a:ext uri="{FF2B5EF4-FFF2-40B4-BE49-F238E27FC236}">
                <a16:creationId xmlns:a16="http://schemas.microsoft.com/office/drawing/2014/main" id="{00000000-0008-0000-0200-000007000000}"/>
              </a:ext>
            </a:extLst>
          </p:cNvPr>
          <p:cNvGraphicFramePr>
            <a:graphicFrameLocks/>
          </p:cNvGraphicFramePr>
          <p:nvPr/>
        </p:nvGraphicFramePr>
        <p:xfrm>
          <a:off x="1244588" y="2852936"/>
          <a:ext cx="7416824" cy="352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9824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56456" y="44624"/>
            <a:ext cx="9721080" cy="836712"/>
          </a:xfrm>
          <a:solidFill>
            <a:schemeClr val="tx2">
              <a:lumMod val="50000"/>
            </a:schemeClr>
          </a:solidFill>
        </p:spPr>
        <p:txBody>
          <a:bodyPr>
            <a:no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Pr7: Rural Development</a:t>
            </a:r>
          </a:p>
        </p:txBody>
      </p:sp>
      <p:pic>
        <p:nvPicPr>
          <p:cNvPr id="3" name="Picture 2">
            <a:extLst>
              <a:ext uri="{FF2B5EF4-FFF2-40B4-BE49-F238E27FC236}">
                <a16:creationId xmlns:a16="http://schemas.microsoft.com/office/drawing/2014/main" id="{CB4343BC-E405-27E5-4E58-7EC61B248716}"/>
              </a:ext>
            </a:extLst>
          </p:cNvPr>
          <p:cNvPicPr>
            <a:picLocks noChangeAspect="1"/>
          </p:cNvPicPr>
          <p:nvPr/>
        </p:nvPicPr>
        <p:blipFill>
          <a:blip r:embed="rId2"/>
          <a:stretch>
            <a:fillRect/>
          </a:stretch>
        </p:blipFill>
        <p:spPr>
          <a:xfrm>
            <a:off x="416495" y="980728"/>
            <a:ext cx="8985431" cy="1440160"/>
          </a:xfrm>
          <a:prstGeom prst="rect">
            <a:avLst/>
          </a:prstGeom>
        </p:spPr>
      </p:pic>
      <p:graphicFrame>
        <p:nvGraphicFramePr>
          <p:cNvPr id="4" name="Chart 3">
            <a:extLst>
              <a:ext uri="{FF2B5EF4-FFF2-40B4-BE49-F238E27FC236}">
                <a16:creationId xmlns:a16="http://schemas.microsoft.com/office/drawing/2014/main" id="{00000000-0008-0000-0200-000008000000}"/>
              </a:ext>
            </a:extLst>
          </p:cNvPr>
          <p:cNvGraphicFramePr>
            <a:graphicFrameLocks/>
          </p:cNvGraphicFramePr>
          <p:nvPr/>
        </p:nvGraphicFramePr>
        <p:xfrm>
          <a:off x="383306" y="2996952"/>
          <a:ext cx="6768752" cy="328459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6">
            <a:extLst>
              <a:ext uri="{FF2B5EF4-FFF2-40B4-BE49-F238E27FC236}">
                <a16:creationId xmlns:a16="http://schemas.microsoft.com/office/drawing/2014/main" id="{089E1DF6-1350-A232-ABB6-44FCB4D1032D}"/>
              </a:ext>
            </a:extLst>
          </p:cNvPr>
          <p:cNvSpPr/>
          <p:nvPr/>
        </p:nvSpPr>
        <p:spPr>
          <a:xfrm>
            <a:off x="5601072" y="2996952"/>
            <a:ext cx="3921622" cy="523220"/>
          </a:xfrm>
          <a:prstGeom prst="wedgeRectCallout">
            <a:avLst>
              <a:gd name="adj1" fmla="val -76691"/>
              <a:gd name="adj2" fmla="val 43964"/>
            </a:avLst>
          </a:prstGeom>
          <a:solidFill>
            <a:schemeClr val="bg1">
              <a:lumMod val="95000"/>
            </a:schemeClr>
          </a:solidFill>
          <a:ln>
            <a:solidFill>
              <a:schemeClr val="tx1"/>
            </a:solidFill>
          </a:ln>
        </p:spPr>
        <p:txBody>
          <a:bodyPr wrap="square" rtlCol="0">
            <a:spAutoFit/>
          </a:bodyPr>
          <a:lstStyle/>
          <a:p>
            <a:r>
              <a:rPr lang="en-ZA" sz="1400" b="1" dirty="0">
                <a:solidFill>
                  <a:schemeClr val="tx1"/>
                </a:solidFill>
                <a:latin typeface="Aptos" panose="020B0004020202020204" pitchFamily="34" charset="0"/>
                <a:cs typeface="Arial" charset="0"/>
              </a:rPr>
              <a:t>EPWP: 	    		      R2.</a:t>
            </a:r>
            <a:r>
              <a:rPr lang="en-ZA" sz="1400" b="1" dirty="0">
                <a:latin typeface="Aptos" panose="020B0004020202020204" pitchFamily="34" charset="0"/>
              </a:rPr>
              <a:t>227</a:t>
            </a:r>
            <a:r>
              <a:rPr lang="en-ZA" sz="1400" b="1" dirty="0">
                <a:solidFill>
                  <a:schemeClr val="tx1"/>
                </a:solidFill>
                <a:latin typeface="Aptos" panose="020B0004020202020204" pitchFamily="34" charset="0"/>
                <a:cs typeface="Arial" charset="0"/>
              </a:rPr>
              <a:t>m</a:t>
            </a:r>
          </a:p>
          <a:p>
            <a:r>
              <a:rPr lang="en-ZA" sz="1400" b="1" dirty="0">
                <a:solidFill>
                  <a:schemeClr val="tx1"/>
                </a:solidFill>
                <a:latin typeface="Aptos" panose="020B0004020202020204" pitchFamily="34" charset="0"/>
                <a:cs typeface="Arial" charset="0"/>
              </a:rPr>
              <a:t>Presidential Cleaning &amp; Greening:	      R3.500m</a:t>
            </a:r>
          </a:p>
        </p:txBody>
      </p:sp>
    </p:spTree>
    <p:extLst>
      <p:ext uri="{BB962C8B-B14F-4D97-AF65-F5344CB8AC3E}">
        <p14:creationId xmlns:p14="http://schemas.microsoft.com/office/powerpoint/2010/main" val="412996195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28464" y="44624"/>
            <a:ext cx="9649072" cy="836712"/>
          </a:xfrm>
          <a:solidFill>
            <a:schemeClr val="accent1">
              <a:lumMod val="50000"/>
            </a:schemeClr>
          </a:solidFill>
        </p:spPr>
        <p:txBody>
          <a:bodyPr>
            <a:noAutofit/>
          </a:bodyPr>
          <a:lstStyle/>
          <a:p>
            <a:pPr>
              <a:defRPr/>
            </a:pPr>
            <a:r>
              <a:rPr lang="en-US" altLang="en-US" sz="3200" b="1" dirty="0">
                <a:solidFill>
                  <a:schemeClr val="bg1"/>
                </a:solidFill>
                <a:latin typeface="Arial" panose="020B0604020202020204" pitchFamily="34" charset="0"/>
                <a:ea typeface="+mn-ea"/>
                <a:cs typeface="Arial" panose="020B0604020202020204" pitchFamily="34" charset="0"/>
              </a:rPr>
              <a:t>Pr8: Environment &amp; Nature Conservation</a:t>
            </a:r>
          </a:p>
        </p:txBody>
      </p:sp>
      <p:pic>
        <p:nvPicPr>
          <p:cNvPr id="3" name="Picture 2">
            <a:extLst>
              <a:ext uri="{FF2B5EF4-FFF2-40B4-BE49-F238E27FC236}">
                <a16:creationId xmlns:a16="http://schemas.microsoft.com/office/drawing/2014/main" id="{EBE1D77A-E0EB-F65D-DC8C-1C7ABE2A4FC3}"/>
              </a:ext>
            </a:extLst>
          </p:cNvPr>
          <p:cNvPicPr>
            <a:picLocks noChangeAspect="1"/>
          </p:cNvPicPr>
          <p:nvPr/>
        </p:nvPicPr>
        <p:blipFill>
          <a:blip r:embed="rId2"/>
          <a:stretch>
            <a:fillRect/>
          </a:stretch>
        </p:blipFill>
        <p:spPr>
          <a:xfrm>
            <a:off x="416496" y="1052736"/>
            <a:ext cx="8952436" cy="1584176"/>
          </a:xfrm>
          <a:prstGeom prst="rect">
            <a:avLst/>
          </a:prstGeom>
        </p:spPr>
      </p:pic>
      <p:graphicFrame>
        <p:nvGraphicFramePr>
          <p:cNvPr id="4" name="Chart 3">
            <a:extLst>
              <a:ext uri="{FF2B5EF4-FFF2-40B4-BE49-F238E27FC236}">
                <a16:creationId xmlns:a16="http://schemas.microsoft.com/office/drawing/2014/main" id="{00000000-0008-0000-0200-000009000000}"/>
              </a:ext>
            </a:extLst>
          </p:cNvPr>
          <p:cNvGraphicFramePr>
            <a:graphicFrameLocks/>
          </p:cNvGraphicFramePr>
          <p:nvPr/>
        </p:nvGraphicFramePr>
        <p:xfrm>
          <a:off x="1568624" y="2808312"/>
          <a:ext cx="7056784" cy="3645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7223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Google Shape;1237;p209">
            <a:extLst>
              <a:ext uri="{FF2B5EF4-FFF2-40B4-BE49-F238E27FC236}">
                <a16:creationId xmlns:a16="http://schemas.microsoft.com/office/drawing/2014/main" id="{31F9A26C-9C5F-9285-02A0-526FB359869E}"/>
              </a:ext>
            </a:extLst>
          </p:cNvPr>
          <p:cNvPicPr>
            <a:picLocks noGrp="1" noChangeArrowheads="1"/>
          </p:cNvPicPr>
          <p:nvPr>
            <p:ph type="pic" idx="2"/>
          </p:nvPr>
        </p:nvPicPr>
        <p:blipFill>
          <a:blip r:embed="rId3">
            <a:extLst>
              <a:ext uri="{28A0092B-C50C-407E-A947-70E740481C1C}">
                <a14:useLocalDpi xmlns:a14="http://schemas.microsoft.com/office/drawing/2010/main" val="0"/>
              </a:ext>
            </a:extLst>
          </a:blip>
          <a:srcRect/>
          <a:stretch>
            <a:fillRect/>
          </a:stretch>
        </p:blipFill>
        <p:spPr>
          <a:xfrm>
            <a:off x="0" y="-283170"/>
            <a:ext cx="9926638" cy="6498233"/>
          </a:xfrm>
        </p:spPr>
      </p:pic>
      <p:sp>
        <p:nvSpPr>
          <p:cNvPr id="1238" name="Google Shape;1238;p209">
            <a:extLst>
              <a:ext uri="{FF2B5EF4-FFF2-40B4-BE49-F238E27FC236}">
                <a16:creationId xmlns:a16="http://schemas.microsoft.com/office/drawing/2014/main" id="{0852238F-3F08-2896-3196-B4F7802E9203}"/>
              </a:ext>
            </a:extLst>
          </p:cNvPr>
          <p:cNvSpPr/>
          <p:nvPr/>
        </p:nvSpPr>
        <p:spPr>
          <a:xfrm>
            <a:off x="-8822" y="1918891"/>
            <a:ext cx="5551488" cy="3020218"/>
          </a:xfrm>
          <a:prstGeom prst="rect">
            <a:avLst/>
          </a:prstGeom>
          <a:solidFill>
            <a:srgbClr val="0F243E">
              <a:alpha val="67843"/>
            </a:srgbClr>
          </a:solidFill>
          <a:ln>
            <a:noFill/>
          </a:ln>
        </p:spPr>
        <p:txBody>
          <a:bodyPr spcFirstLastPara="1" lIns="74263" tIns="37131" rIns="74263" bIns="37131" anchor="ctr"/>
          <a:lstStyle/>
          <a:p>
            <a:pPr algn="ctr" defTabSz="742950" fontAlgn="auto">
              <a:spcBef>
                <a:spcPts val="0"/>
              </a:spcBef>
              <a:spcAft>
                <a:spcPts val="0"/>
              </a:spcAft>
              <a:buClr>
                <a:srgbClr val="FFFFFF"/>
              </a:buClr>
              <a:buSzPts val="1800"/>
              <a:defRPr/>
            </a:pPr>
            <a:endParaRPr sz="1463" kern="0">
              <a:solidFill>
                <a:srgbClr val="FFFF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44ADC132-C2A0-F241-729C-958B7086EB42}"/>
              </a:ext>
            </a:extLst>
          </p:cNvPr>
          <p:cNvSpPr txBox="1"/>
          <p:nvPr/>
        </p:nvSpPr>
        <p:spPr>
          <a:xfrm>
            <a:off x="416496" y="2780928"/>
            <a:ext cx="4752528" cy="1200329"/>
          </a:xfrm>
          <a:prstGeom prst="rect">
            <a:avLst/>
          </a:prstGeom>
          <a:noFill/>
        </p:spPr>
        <p:txBody>
          <a:bodyPr wrap="square" rtlCol="0">
            <a:spAutoFit/>
          </a:bodyPr>
          <a:lstStyle/>
          <a:p>
            <a:r>
              <a:rPr lang="en-ZA" sz="7200" dirty="0">
                <a:solidFill>
                  <a:schemeClr val="bg1"/>
                </a:solidFill>
              </a:rPr>
              <a:t>THANK YOU</a:t>
            </a:r>
          </a:p>
        </p:txBody>
      </p:sp>
    </p:spTree>
    <p:extLst>
      <p:ext uri="{BB962C8B-B14F-4D97-AF65-F5344CB8AC3E}">
        <p14:creationId xmlns:p14="http://schemas.microsoft.com/office/powerpoint/2010/main" val="16468120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8"/>
                                        </p:tgtEl>
                                        <p:attrNameLst>
                                          <p:attrName>style.visibility</p:attrName>
                                        </p:attrNameLst>
                                      </p:cBhvr>
                                      <p:to>
                                        <p:strVal val="visible"/>
                                      </p:to>
                                    </p:set>
                                    <p:animEffect transition="in" filter="fade">
                                      <p:cBhvr>
                                        <p:cTn id="7" dur="500"/>
                                        <p:tgtEl>
                                          <p:spTgt spid="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76B8C-0B3A-65D3-B132-D434D564E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04823-3EE2-9AC6-0DE2-CF53FCC17C0E}"/>
              </a:ext>
            </a:extLst>
          </p:cNvPr>
          <p:cNvSpPr>
            <a:spLocks noGrp="1"/>
          </p:cNvSpPr>
          <p:nvPr>
            <p:ph type="title"/>
          </p:nvPr>
        </p:nvSpPr>
        <p:spPr>
          <a:xfrm>
            <a:off x="56456" y="116632"/>
            <a:ext cx="9736752" cy="821104"/>
          </a:xfrm>
          <a:solidFill>
            <a:schemeClr val="accent1">
              <a:lumMod val="50000"/>
            </a:schemeClr>
          </a:solidFill>
          <a:ln>
            <a:solidFill>
              <a:schemeClr val="tx1"/>
            </a:solidFill>
          </a:ln>
        </p:spPr>
        <p:txBody>
          <a:bodyPr>
            <a:normAutofit/>
          </a:body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Background</a:t>
            </a:r>
          </a:p>
        </p:txBody>
      </p:sp>
      <p:sp>
        <p:nvSpPr>
          <p:cNvPr id="3" name="Content Placeholder 2">
            <a:extLst>
              <a:ext uri="{FF2B5EF4-FFF2-40B4-BE49-F238E27FC236}">
                <a16:creationId xmlns:a16="http://schemas.microsoft.com/office/drawing/2014/main" id="{91FF2E78-7720-9B9E-AF87-2FD46A1CFAF0}"/>
              </a:ext>
            </a:extLst>
          </p:cNvPr>
          <p:cNvSpPr>
            <a:spLocks noGrp="1"/>
          </p:cNvSpPr>
          <p:nvPr>
            <p:ph idx="1"/>
          </p:nvPr>
        </p:nvSpPr>
        <p:spPr>
          <a:xfrm>
            <a:off x="216144" y="1196752"/>
            <a:ext cx="9613068" cy="4517431"/>
          </a:xfrm>
          <a:ln>
            <a:solidFill>
              <a:schemeClr val="bg1"/>
            </a:solidFill>
          </a:ln>
        </p:spPr>
        <p:txBody>
          <a:bodyPr>
            <a:normAutofit/>
          </a:bodyPr>
          <a:lstStyle/>
          <a:p>
            <a:pPr marL="0" indent="0" algn="just">
              <a:lnSpc>
                <a:spcPct val="150000"/>
              </a:lnSpc>
              <a:spcBef>
                <a:spcPts val="1200"/>
              </a:spcBef>
              <a:spcAft>
                <a:spcPts val="800"/>
              </a:spcAft>
              <a:buNone/>
            </a:pPr>
            <a:endParaRPr lang="en-ZA" sz="800" b="1" dirty="0">
              <a:solidFill>
                <a:srgbClr val="000000"/>
              </a:solidFill>
              <a:cs typeface="Arial" panose="020B0604020202020204" pitchFamily="34" charset="0"/>
            </a:endParaRPr>
          </a:p>
          <a:p>
            <a:pPr marL="0" indent="0" algn="just">
              <a:lnSpc>
                <a:spcPct val="150000"/>
              </a:lnSpc>
              <a:spcBef>
                <a:spcPts val="1200"/>
              </a:spcBef>
              <a:spcAft>
                <a:spcPts val="800"/>
              </a:spcAft>
              <a:buNone/>
            </a:pPr>
            <a:endParaRPr lang="en-ZA" sz="800" b="1" dirty="0">
              <a:solidFill>
                <a:srgbClr val="000000"/>
              </a:solidFill>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7E6406A9-5C97-05D0-0AB1-841F6A96F237}"/>
              </a:ext>
            </a:extLst>
          </p:cNvPr>
          <p:cNvSpPr>
            <a:spLocks noGrp="1"/>
          </p:cNvSpPr>
          <p:nvPr>
            <p:ph type="sldNum" sz="quarter" idx="12"/>
          </p:nvPr>
        </p:nvSpPr>
        <p:spPr/>
        <p:txBody>
          <a:bodyPr/>
          <a:lstStyle/>
          <a:p>
            <a:pPr>
              <a:defRPr/>
            </a:pPr>
            <a:fld id="{7771E182-5483-4722-AD0B-684C3DC94A16}" type="slidenum">
              <a:rPr lang="en-ZA" smtClean="0"/>
              <a:pPr>
                <a:defRPr/>
              </a:pPr>
              <a:t>6</a:t>
            </a:fld>
            <a:endParaRPr lang="en-ZA" dirty="0"/>
          </a:p>
        </p:txBody>
      </p:sp>
      <p:sp>
        <p:nvSpPr>
          <p:cNvPr id="6" name="TextBox 5">
            <a:extLst>
              <a:ext uri="{FF2B5EF4-FFF2-40B4-BE49-F238E27FC236}">
                <a16:creationId xmlns:a16="http://schemas.microsoft.com/office/drawing/2014/main" id="{F8AAFA81-4265-FE6B-BEFE-5BC484458B44}"/>
              </a:ext>
            </a:extLst>
          </p:cNvPr>
          <p:cNvSpPr txBox="1"/>
          <p:nvPr/>
        </p:nvSpPr>
        <p:spPr>
          <a:xfrm>
            <a:off x="164468" y="1340768"/>
            <a:ext cx="9577064" cy="4715522"/>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The staff component of the department is 717 of which 378 (56%) are female and 339 are males.</a:t>
            </a:r>
            <a:endParaRPr lang="en-ZA"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ZA" sz="1800" dirty="0">
                <a:effectLst/>
                <a:latin typeface="Arial" panose="020B0604020202020204" pitchFamily="34" charset="0"/>
                <a:ea typeface="Calibri" panose="020F0502020204030204" pitchFamily="34" charset="0"/>
              </a:rPr>
              <a:t>There are 54 vacancies which represent a vacancy rate of 8.7%. </a:t>
            </a:r>
            <a:endParaRPr lang="en-ZA"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ZA" sz="1800" dirty="0">
                <a:effectLst/>
                <a:latin typeface="Arial" panose="020B0604020202020204" pitchFamily="34" charset="0"/>
                <a:ea typeface="Calibri" panose="020F0502020204030204" pitchFamily="34" charset="0"/>
              </a:rPr>
              <a:t>The Department has made significant strides in its IT infrastructure, expanding internet access to over 10 regional offices and upgrading the Head Office in Kimberley.</a:t>
            </a:r>
            <a:endParaRPr lang="en-ZA"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ZA" sz="1800" dirty="0">
                <a:effectLst/>
                <a:latin typeface="Arial" panose="020B0604020202020204" pitchFamily="34" charset="0"/>
                <a:ea typeface="Calibri" panose="020F0502020204030204" pitchFamily="34" charset="0"/>
              </a:rPr>
              <a:t>Future plans in terms of IT include rolling out faster internet access to Reserves and Research Stations in the upcoming financial year.</a:t>
            </a:r>
          </a:p>
          <a:p>
            <a:pPr marL="285750" indent="-285750" algn="just">
              <a:lnSpc>
                <a:spcPct val="150000"/>
              </a:lnSpc>
              <a:spcAft>
                <a:spcPts val="800"/>
              </a:spcAft>
              <a:buFont typeface="Arial" panose="020B0604020202020204" pitchFamily="34" charset="0"/>
              <a:buChar char="•"/>
            </a:pPr>
            <a:r>
              <a:rPr lang="en-ZA" sz="1800" dirty="0">
                <a:solidFill>
                  <a:srgbClr val="000000"/>
                </a:solidFill>
                <a:effectLst/>
                <a:latin typeface="Arial" panose="020B0604020202020204" pitchFamily="34" charset="0"/>
                <a:ea typeface="Calibri" panose="020F0502020204030204" pitchFamily="34" charset="0"/>
              </a:rPr>
              <a:t>The department is allocated an amount of R718.977 million in the 2024/25 financial year.</a:t>
            </a:r>
          </a:p>
          <a:p>
            <a:pPr marL="285750" indent="-285750" algn="just">
              <a:lnSpc>
                <a:spcPct val="150000"/>
              </a:lnSpc>
              <a:spcAft>
                <a:spcPts val="800"/>
              </a:spcAft>
              <a:buFont typeface="Arial" panose="020B0604020202020204" pitchFamily="34" charset="0"/>
              <a:buChar char="•"/>
            </a:pPr>
            <a:r>
              <a:rPr lang="en-ZA" sz="1800" dirty="0">
                <a:solidFill>
                  <a:srgbClr val="000000"/>
                </a:solidFill>
                <a:effectLst/>
                <a:latin typeface="Arial" panose="020B0604020202020204" pitchFamily="34" charset="0"/>
                <a:ea typeface="Calibri" panose="020F0502020204030204" pitchFamily="34" charset="0"/>
              </a:rPr>
              <a:t>The budget of 2024/25 financial year increases by 0.62 percent compared to the revised estimate of R714.575 million in the 2023/24 financial 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3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931A-1A73-7EFB-F823-8017CF2367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87FB3-A066-4428-895A-C37CD68433A6}"/>
              </a:ext>
            </a:extLst>
          </p:cNvPr>
          <p:cNvSpPr>
            <a:spLocks noGrp="1"/>
          </p:cNvSpPr>
          <p:nvPr>
            <p:ph idx="1"/>
          </p:nvPr>
        </p:nvSpPr>
        <p:spPr>
          <a:xfrm>
            <a:off x="217977" y="842162"/>
            <a:ext cx="9613068" cy="5467158"/>
          </a:xfrm>
          <a:ln>
            <a:solidFill>
              <a:schemeClr val="bg1"/>
            </a:solidFill>
          </a:ln>
        </p:spPr>
        <p:txBody>
          <a:bodyPr>
            <a:normAutofit/>
          </a:bodyPr>
          <a:lstStyle/>
          <a:p>
            <a:pPr marL="0" indent="0" algn="just">
              <a:lnSpc>
                <a:spcPct val="150000"/>
              </a:lnSpc>
              <a:spcBef>
                <a:spcPts val="1200"/>
              </a:spcBef>
              <a:spcAft>
                <a:spcPts val="800"/>
              </a:spcAft>
              <a:buNone/>
            </a:pPr>
            <a:endParaRPr lang="en-ZA" sz="800" b="1" dirty="0">
              <a:solidFill>
                <a:srgbClr val="000000"/>
              </a:solidFill>
              <a:cs typeface="Arial" panose="020B0604020202020204" pitchFamily="34" charset="0"/>
            </a:endParaRPr>
          </a:p>
          <a:p>
            <a:pPr marL="0" indent="0" algn="just">
              <a:lnSpc>
                <a:spcPct val="150000"/>
              </a:lnSpc>
              <a:spcBef>
                <a:spcPts val="1200"/>
              </a:spcBef>
              <a:spcAft>
                <a:spcPts val="800"/>
              </a:spcAft>
              <a:buNone/>
            </a:pPr>
            <a:endParaRPr lang="en-ZA" sz="800" b="1" dirty="0">
              <a:solidFill>
                <a:srgbClr val="000000"/>
              </a:solidFill>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B068E335-FDDA-A3EA-53A9-317F15C5AF15}"/>
              </a:ext>
            </a:extLst>
          </p:cNvPr>
          <p:cNvSpPr>
            <a:spLocks noGrp="1"/>
          </p:cNvSpPr>
          <p:nvPr>
            <p:ph type="sldNum" sz="quarter" idx="12"/>
          </p:nvPr>
        </p:nvSpPr>
        <p:spPr/>
        <p:txBody>
          <a:bodyPr/>
          <a:lstStyle/>
          <a:p>
            <a:pPr>
              <a:defRPr/>
            </a:pPr>
            <a:fld id="{7771E182-5483-4722-AD0B-684C3DC94A16}" type="slidenum">
              <a:rPr lang="en-ZA" smtClean="0"/>
              <a:pPr>
                <a:defRPr/>
              </a:pPr>
              <a:t>7</a:t>
            </a:fld>
            <a:endParaRPr lang="en-ZA" dirty="0"/>
          </a:p>
        </p:txBody>
      </p:sp>
      <p:pic>
        <p:nvPicPr>
          <p:cNvPr id="6" name="Picture 5">
            <a:extLst>
              <a:ext uri="{FF2B5EF4-FFF2-40B4-BE49-F238E27FC236}">
                <a16:creationId xmlns:a16="http://schemas.microsoft.com/office/drawing/2014/main" id="{F59D7DDD-32D6-82FC-9A82-B5B2ABC985A0}"/>
              </a:ext>
            </a:extLst>
          </p:cNvPr>
          <p:cNvPicPr>
            <a:picLocks noChangeAspect="1"/>
          </p:cNvPicPr>
          <p:nvPr/>
        </p:nvPicPr>
        <p:blipFill>
          <a:blip r:embed="rId2"/>
          <a:stretch>
            <a:fillRect/>
          </a:stretch>
        </p:blipFill>
        <p:spPr>
          <a:xfrm>
            <a:off x="7469" y="1484784"/>
            <a:ext cx="9906000" cy="2876522"/>
          </a:xfrm>
          <a:prstGeom prst="rect">
            <a:avLst/>
          </a:prstGeom>
        </p:spPr>
      </p:pic>
      <p:sp>
        <p:nvSpPr>
          <p:cNvPr id="7" name="Title 1">
            <a:extLst>
              <a:ext uri="{FF2B5EF4-FFF2-40B4-BE49-F238E27FC236}">
                <a16:creationId xmlns:a16="http://schemas.microsoft.com/office/drawing/2014/main" id="{25F72CF4-D14F-162E-9787-3CD983AC2BD3}"/>
              </a:ext>
            </a:extLst>
          </p:cNvPr>
          <p:cNvSpPr txBox="1">
            <a:spLocks/>
          </p:cNvSpPr>
          <p:nvPr/>
        </p:nvSpPr>
        <p:spPr>
          <a:xfrm>
            <a:off x="143766" y="192758"/>
            <a:ext cx="9577064" cy="821104"/>
          </a:xfrm>
          <a:prstGeom prst="rect">
            <a:avLst/>
          </a:prstGeom>
          <a:solidFill>
            <a:schemeClr val="accent1">
              <a:lumMod val="50000"/>
            </a:schemeClr>
          </a:solidFill>
          <a:ln>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FFC000"/>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stStyle>
          <a:p>
            <a:pPr fontAlgn="base">
              <a:spcAft>
                <a:spcPct val="0"/>
              </a:spcAft>
            </a:pPr>
            <a:r>
              <a:rPr lang="en-ZA" sz="2900" b="1" dirty="0">
                <a:solidFill>
                  <a:schemeClr val="bg1"/>
                </a:solidFill>
                <a:latin typeface="Arial" panose="020B0604020202020204" pitchFamily="34" charset="0"/>
                <a:ea typeface="+mn-ea"/>
                <a:cs typeface="Arial" panose="020B0604020202020204" pitchFamily="34" charset="0"/>
              </a:rPr>
              <a:t>Background</a:t>
            </a:r>
          </a:p>
        </p:txBody>
      </p:sp>
    </p:spTree>
    <p:extLst>
      <p:ext uri="{BB962C8B-B14F-4D97-AF65-F5344CB8AC3E}">
        <p14:creationId xmlns:p14="http://schemas.microsoft.com/office/powerpoint/2010/main" val="67363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146013"/>
            <a:ext cx="9649072" cy="735322"/>
          </a:xfrm>
          <a:solidFill>
            <a:schemeClr val="accent1">
              <a:lumMod val="50000"/>
            </a:schemeClr>
          </a:solidFill>
          <a:ln>
            <a:solidFill>
              <a:schemeClr val="accent2">
                <a:lumMod val="75000"/>
              </a:schemeClr>
            </a:solidFill>
          </a:ln>
        </p:spPr>
        <p:txBody>
          <a:bodyPr vert="horz" lIns="91440" tIns="45720" rIns="91440" bIns="45720" rtlCol="0" anchor="ctr">
            <a:normAutofit/>
          </a:bodyPr>
          <a:lstStyle/>
          <a:p>
            <a:pPr fontAlgn="base">
              <a:spcAft>
                <a:spcPct val="0"/>
              </a:spcAft>
            </a:pPr>
            <a:r>
              <a:rPr lang="en-ZA" sz="3200" b="1" dirty="0">
                <a:solidFill>
                  <a:schemeClr val="bg1"/>
                </a:solidFill>
                <a:latin typeface="Arial" panose="020B0604020202020204" pitchFamily="34" charset="0"/>
                <a:ea typeface="+mn-ea"/>
                <a:cs typeface="Arial" panose="020B0604020202020204" pitchFamily="34" charset="0"/>
              </a:rPr>
              <a:t>Strategic Focus Of The Department</a:t>
            </a:r>
          </a:p>
        </p:txBody>
      </p:sp>
      <p:sp>
        <p:nvSpPr>
          <p:cNvPr id="3" name="Content Placeholder 2"/>
          <p:cNvSpPr>
            <a:spLocks noGrp="1"/>
          </p:cNvSpPr>
          <p:nvPr>
            <p:ph idx="1"/>
          </p:nvPr>
        </p:nvSpPr>
        <p:spPr>
          <a:xfrm>
            <a:off x="200472" y="1056731"/>
            <a:ext cx="9505056" cy="5124227"/>
          </a:xfrm>
        </p:spPr>
        <p:txBody>
          <a:bodyPr>
            <a:normAutofit/>
          </a:bodyPr>
          <a:lstStyle/>
          <a:p>
            <a:pPr marL="0" indent="0" algn="just">
              <a:lnSpc>
                <a:spcPct val="150000"/>
              </a:lnSpc>
              <a:spcBef>
                <a:spcPts val="1200"/>
              </a:spcBef>
              <a:spcAft>
                <a:spcPts val="800"/>
              </a:spcAft>
              <a:buNone/>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The strategic focus of the department will be on:</a:t>
            </a:r>
            <a:endParaRPr lang="en-ZA" sz="2000" dirty="0">
              <a:latin typeface="Arial" panose="020B0604020202020204" pitchFamily="34" charset="0"/>
              <a:ea typeface="Calibri" panose="020F050202020403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Job creation;</a:t>
            </a:r>
            <a:endParaRPr lang="en-ZA" sz="1800" dirty="0">
              <a:solidFill>
                <a:srgbClr val="000000"/>
              </a:solidFill>
              <a:latin typeface="Arial" panose="020B060402020202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Food security;</a:t>
            </a:r>
            <a:endParaRPr lang="en-ZA" sz="1800" dirty="0">
              <a:solidFill>
                <a:srgbClr val="000000"/>
              </a:solidFill>
              <a:latin typeface="Arial" panose="020B060402020202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Transformation of the sector;</a:t>
            </a:r>
            <a:endParaRPr lang="en-ZA" sz="1800" dirty="0">
              <a:solidFill>
                <a:srgbClr val="000000"/>
              </a:solidFill>
              <a:latin typeface="Arial" panose="020B060402020202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Women, youth and people living with disability;</a:t>
            </a:r>
            <a:endParaRPr lang="en-ZA" sz="1800" dirty="0">
              <a:solidFill>
                <a:srgbClr val="000000"/>
              </a:solidFill>
              <a:latin typeface="Arial" panose="020B060402020202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Increasing production and contribution to the gross domestic product (GDP) and</a:t>
            </a:r>
            <a:endParaRPr lang="en-ZA" sz="1800" dirty="0">
              <a:solidFill>
                <a:srgbClr val="000000"/>
              </a:solidFill>
              <a:latin typeface="Arial" panose="020B0604020202020204" pitchFamily="34" charset="0"/>
              <a:cs typeface="Arial" panose="020B0604020202020204" pitchFamily="34" charset="0"/>
            </a:endParaRPr>
          </a:p>
          <a:p>
            <a:pPr lvl="1">
              <a:lnSpc>
                <a:spcPct val="150000"/>
              </a:lnSpc>
            </a:pPr>
            <a:r>
              <a:rPr lang="en-GB" sz="1800" dirty="0">
                <a:solidFill>
                  <a:srgbClr val="000000"/>
                </a:solidFill>
                <a:latin typeface="Arial" panose="020B0604020202020204" pitchFamily="34" charset="0"/>
                <a:cs typeface="Arial" panose="020B0604020202020204" pitchFamily="34" charset="0"/>
              </a:rPr>
              <a:t>Protection and conservation of natural resources.  </a:t>
            </a:r>
            <a:endParaRPr lang="en-ZA" sz="1800" dirty="0">
              <a:solidFill>
                <a:srgbClr val="000000"/>
              </a:solidFill>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8</a:t>
            </a:fld>
            <a:endParaRPr lang="en-ZA" dirty="0"/>
          </a:p>
        </p:txBody>
      </p:sp>
    </p:spTree>
    <p:extLst>
      <p:ext uri="{BB962C8B-B14F-4D97-AF65-F5344CB8AC3E}">
        <p14:creationId xmlns:p14="http://schemas.microsoft.com/office/powerpoint/2010/main" val="144648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5" y="116632"/>
            <a:ext cx="9649072" cy="913718"/>
          </a:xfrm>
          <a:solidFill>
            <a:schemeClr val="accent1">
              <a:lumMod val="50000"/>
            </a:schemeClr>
          </a:solidFill>
          <a:ln>
            <a:solidFill>
              <a:schemeClr val="accent2">
                <a:lumMod val="75000"/>
              </a:schemeClr>
            </a:solidFill>
          </a:ln>
        </p:spPr>
        <p:txBody>
          <a:bodyPr vert="horz" lIns="91440" tIns="45720" rIns="91440" bIns="45720" rtlCol="0" anchor="ctr">
            <a:normAutofit fontScale="90000"/>
          </a:bodyPr>
          <a:lstStyle/>
          <a:p>
            <a:pPr fontAlgn="base">
              <a:spcAft>
                <a:spcPct val="0"/>
              </a:spcAft>
            </a:pPr>
            <a:br>
              <a:rPr lang="en-US" sz="3200" b="1" dirty="0">
                <a:solidFill>
                  <a:schemeClr val="bg1"/>
                </a:solidFill>
                <a:latin typeface="Arial" panose="020B0604020202020204" pitchFamily="34" charset="0"/>
                <a:ea typeface="+mn-ea"/>
                <a:cs typeface="Arial" panose="020B0604020202020204" pitchFamily="34" charset="0"/>
              </a:rPr>
            </a:br>
            <a:r>
              <a:rPr lang="en-US" sz="3200" b="1" dirty="0">
                <a:solidFill>
                  <a:schemeClr val="bg1"/>
                </a:solidFill>
                <a:latin typeface="Arial" panose="020B0604020202020204" pitchFamily="34" charset="0"/>
                <a:ea typeface="+mn-ea"/>
                <a:cs typeface="Arial" panose="020B0604020202020204" pitchFamily="34" charset="0"/>
              </a:rPr>
              <a:t>Alignment of Departmental Outcomes to MTSF Priorities and PGDP</a:t>
            </a:r>
            <a:br>
              <a:rPr lang="en-ZA" sz="3200" b="1" dirty="0">
                <a:solidFill>
                  <a:schemeClr val="bg1"/>
                </a:solidFill>
                <a:latin typeface="Arial" panose="020B0604020202020204" pitchFamily="34" charset="0"/>
                <a:ea typeface="+mn-ea"/>
                <a:cs typeface="Arial" panose="020B0604020202020204" pitchFamily="34" charset="0"/>
              </a:rPr>
            </a:br>
            <a:endParaRPr lang="en-ZA" sz="3200" b="1" dirty="0">
              <a:solidFill>
                <a:schemeClr val="bg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71E182-5483-4722-AD0B-684C3DC94A16}" type="slidenum">
              <a:rPr lang="en-ZA" smtClean="0"/>
              <a:pPr>
                <a:defRPr/>
              </a:pPr>
              <a:t>9</a:t>
            </a:fld>
            <a:endParaRPr lang="en-ZA" dirty="0"/>
          </a:p>
        </p:txBody>
      </p:sp>
      <p:graphicFrame>
        <p:nvGraphicFramePr>
          <p:cNvPr id="3" name="Table 2">
            <a:extLst>
              <a:ext uri="{FF2B5EF4-FFF2-40B4-BE49-F238E27FC236}">
                <a16:creationId xmlns:a16="http://schemas.microsoft.com/office/drawing/2014/main" id="{E552B823-5B7D-C2F4-46E4-0FF16941AFFC}"/>
              </a:ext>
            </a:extLst>
          </p:cNvPr>
          <p:cNvGraphicFramePr>
            <a:graphicFrameLocks noGrp="1"/>
          </p:cNvGraphicFramePr>
          <p:nvPr>
            <p:extLst>
              <p:ext uri="{D42A27DB-BD31-4B8C-83A1-F6EECF244321}">
                <p14:modId xmlns:p14="http://schemas.microsoft.com/office/powerpoint/2010/main" val="3142754696"/>
              </p:ext>
            </p:extLst>
          </p:nvPr>
        </p:nvGraphicFramePr>
        <p:xfrm>
          <a:off x="128464" y="1221585"/>
          <a:ext cx="9649071" cy="5242756"/>
        </p:xfrm>
        <a:graphic>
          <a:graphicData uri="http://schemas.openxmlformats.org/drawingml/2006/table">
            <a:tbl>
              <a:tblPr firstRow="1" firstCol="1" bandRow="1"/>
              <a:tblGrid>
                <a:gridCol w="3216357">
                  <a:extLst>
                    <a:ext uri="{9D8B030D-6E8A-4147-A177-3AD203B41FA5}">
                      <a16:colId xmlns:a16="http://schemas.microsoft.com/office/drawing/2014/main" val="2786463029"/>
                    </a:ext>
                  </a:extLst>
                </a:gridCol>
                <a:gridCol w="3216357">
                  <a:extLst>
                    <a:ext uri="{9D8B030D-6E8A-4147-A177-3AD203B41FA5}">
                      <a16:colId xmlns:a16="http://schemas.microsoft.com/office/drawing/2014/main" val="3106022817"/>
                    </a:ext>
                  </a:extLst>
                </a:gridCol>
                <a:gridCol w="3216357">
                  <a:extLst>
                    <a:ext uri="{9D8B030D-6E8A-4147-A177-3AD203B41FA5}">
                      <a16:colId xmlns:a16="http://schemas.microsoft.com/office/drawing/2014/main" val="446096230"/>
                    </a:ext>
                  </a:extLst>
                </a:gridCol>
              </a:tblGrid>
              <a:tr h="365431">
                <a:tc>
                  <a:txBody>
                    <a:bodyPr/>
                    <a:lstStyle/>
                    <a:p>
                      <a:pPr algn="just">
                        <a:lnSpc>
                          <a:spcPct val="150000"/>
                        </a:lnSpc>
                        <a:spcAft>
                          <a:spcPts val="800"/>
                        </a:spcAft>
                        <a:tabLst>
                          <a:tab pos="2743200" algn="l"/>
                        </a:tabLs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Priority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A8D08D"/>
                    </a:solidFill>
                  </a:tcPr>
                </a:tc>
                <a:tc>
                  <a:txBody>
                    <a:bodyPr/>
                    <a:lstStyle/>
                    <a:p>
                      <a:pPr algn="just">
                        <a:lnSpc>
                          <a:spcPct val="150000"/>
                        </a:lnSpc>
                        <a:spcAft>
                          <a:spcPts val="800"/>
                        </a:spcAft>
                        <a:tabLst>
                          <a:tab pos="2743200" algn="l"/>
                        </a:tabLs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DAERL Outcomes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A8D08D"/>
                    </a:solidFill>
                  </a:tcPr>
                </a:tc>
                <a:tc>
                  <a:txBody>
                    <a:bodyPr/>
                    <a:lstStyle/>
                    <a:p>
                      <a:pPr algn="just">
                        <a:lnSpc>
                          <a:spcPct val="150000"/>
                        </a:lnSpc>
                        <a:spcAft>
                          <a:spcPts val="800"/>
                        </a:spcAft>
                        <a:tabLst>
                          <a:tab pos="2743200" algn="l"/>
                        </a:tabLs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PGDP Drivers</a:t>
                      </a:r>
                    </a:p>
                    <a:p>
                      <a:pPr algn="just">
                        <a:lnSpc>
                          <a:spcPct val="150000"/>
                        </a:lnSpc>
                        <a:spcAft>
                          <a:spcPts val="800"/>
                        </a:spcAft>
                        <a:tabLst>
                          <a:tab pos="2743200" algn="l"/>
                        </a:tabLs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A8D08D"/>
                    </a:solidFill>
                  </a:tcPr>
                </a:tc>
                <a:extLst>
                  <a:ext uri="{0D108BD9-81ED-4DB2-BD59-A6C34878D82A}">
                    <a16:rowId xmlns:a16="http://schemas.microsoft.com/office/drawing/2014/main" val="3151321608"/>
                  </a:ext>
                </a:extLst>
              </a:tr>
              <a:tr h="921769">
                <a:tc>
                  <a:txBody>
                    <a:bodyPr/>
                    <a:lstStyle/>
                    <a:p>
                      <a:pPr>
                        <a:lnSpc>
                          <a:spcPct val="115000"/>
                        </a:lnSpc>
                        <a:spcAft>
                          <a:spcPts val="800"/>
                        </a:spcAft>
                        <a:tabLst>
                          <a:tab pos="2743200" algn="l"/>
                        </a:tabLst>
                      </a:pPr>
                      <a:r>
                        <a:rPr lang="en-US" sz="1600" b="1" dirty="0">
                          <a:effectLst/>
                          <a:latin typeface="Arial" panose="020B0604020202020204" pitchFamily="34" charset="0"/>
                          <a:ea typeface="Calibri" panose="020F0502020204030204" pitchFamily="34" charset="0"/>
                          <a:cs typeface="Times New Roman" panose="02020603050405020304" pitchFamily="18" charset="0"/>
                        </a:rPr>
                        <a:t>Priority 1</a:t>
                      </a:r>
                      <a:r>
                        <a:rPr lang="en-US" sz="1600" dirty="0">
                          <a:effectLst/>
                          <a:latin typeface="Arial" panose="020B0604020202020204" pitchFamily="34" charset="0"/>
                          <a:ea typeface="Calibri" panose="020F0502020204030204" pitchFamily="34" charset="0"/>
                          <a:cs typeface="Times New Roman" panose="02020603050405020304" pitchFamily="18" charset="0"/>
                        </a:rPr>
                        <a:t>: A capable, ethical</a:t>
                      </a:r>
                      <a:r>
                        <a:rPr lang="en-US" sz="1600" b="1"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effectLst/>
                          <a:latin typeface="Arial" panose="020B0604020202020204" pitchFamily="34" charset="0"/>
                          <a:ea typeface="Calibri" panose="020F0502020204030204" pitchFamily="34" charset="0"/>
                          <a:cs typeface="Times New Roman" panose="02020603050405020304" pitchFamily="18" charset="0"/>
                        </a:rPr>
                        <a:t> and developmental state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a:txBody>
                    <a:bodyPr/>
                    <a:lstStyle/>
                    <a:p>
                      <a:pPr>
                        <a:lnSpc>
                          <a:spcPct val="115000"/>
                        </a:lnSpc>
                        <a:spcAft>
                          <a:spcPts val="80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Outcome 1</a:t>
                      </a:r>
                      <a:r>
                        <a:rPr lang="en-ZA" sz="1600" dirty="0">
                          <a:effectLst/>
                          <a:latin typeface="Arial" panose="020B0604020202020204" pitchFamily="34" charset="0"/>
                          <a:ea typeface="Calibri" panose="020F0502020204030204" pitchFamily="34" charset="0"/>
                          <a:cs typeface="Times New Roman" panose="02020603050405020304" pitchFamily="18" charset="0"/>
                        </a:rPr>
                        <a:t>: Improved governance and sound financial management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a:txBody>
                    <a:bodyPr/>
                    <a:lstStyle/>
                    <a:p>
                      <a:pPr>
                        <a:lnSpc>
                          <a:spcPct val="115000"/>
                        </a:lnSpc>
                        <a:spcAft>
                          <a:spcPts val="800"/>
                        </a:spcAft>
                      </a:pPr>
                      <a:r>
                        <a:rPr lang="en-ZA" sz="1600" b="1" kern="1200">
                          <a:effectLst/>
                          <a:latin typeface="Arial" panose="020B0604020202020204" pitchFamily="34" charset="0"/>
                          <a:ea typeface="Calibri" panose="020F0502020204030204" pitchFamily="34" charset="0"/>
                          <a:cs typeface="Times New Roman" panose="02020603050405020304" pitchFamily="18" charset="0"/>
                        </a:rPr>
                        <a:t>Driver 4</a:t>
                      </a:r>
                      <a:r>
                        <a:rPr lang="en-ZA" sz="1600" kern="1200">
                          <a:effectLst/>
                          <a:latin typeface="Arial" panose="020B0604020202020204" pitchFamily="34" charset="0"/>
                          <a:ea typeface="Calibri" panose="020F0502020204030204" pitchFamily="34" charset="0"/>
                          <a:cs typeface="Times New Roman" panose="02020603050405020304" pitchFamily="18" charset="0"/>
                        </a:rPr>
                        <a:t>:</a:t>
                      </a:r>
                      <a:r>
                        <a:rPr lang="en-ZA" sz="1600" b="1" kern="1200">
                          <a:effectLst/>
                          <a:latin typeface="Arial" panose="020B0604020202020204" pitchFamily="34" charset="0"/>
                          <a:ea typeface="Calibri" panose="020F0502020204030204" pitchFamily="34" charset="0"/>
                          <a:cs typeface="Times New Roman" panose="02020603050405020304" pitchFamily="18" charset="0"/>
                        </a:rPr>
                        <a:t> </a:t>
                      </a:r>
                      <a:r>
                        <a:rPr lang="en-ZA" sz="1600" kern="1200">
                          <a:effectLst/>
                          <a:latin typeface="Arial" panose="020B0604020202020204" pitchFamily="34" charset="0"/>
                          <a:ea typeface="Calibri" panose="020F0502020204030204" pitchFamily="34" charset="0"/>
                          <a:cs typeface="Times New Roman" panose="02020603050405020304" pitchFamily="18" charset="0"/>
                        </a:rPr>
                        <a:t>Effective and efficient governance</a:t>
                      </a:r>
                      <a:r>
                        <a:rPr lang="en-ZA" sz="1600" b="1" kern="1200">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3367654"/>
                  </a:ext>
                </a:extLst>
              </a:tr>
              <a:tr h="1235775">
                <a:tc rowSpan="2">
                  <a:txBody>
                    <a:bodyPr/>
                    <a:lstStyle/>
                    <a:p>
                      <a:pPr>
                        <a:lnSpc>
                          <a:spcPct val="115000"/>
                        </a:lnSpc>
                        <a:spcAft>
                          <a:spcPts val="800"/>
                        </a:spcAft>
                        <a:tabLst>
                          <a:tab pos="2743200" algn="l"/>
                        </a:tabLst>
                      </a:pPr>
                      <a:r>
                        <a:rPr lang="en-US" sz="1600" b="1" dirty="0">
                          <a:effectLst/>
                          <a:latin typeface="Arial" panose="020B0604020202020204" pitchFamily="34" charset="0"/>
                          <a:ea typeface="Calibri" panose="020F0502020204030204" pitchFamily="34" charset="0"/>
                          <a:cs typeface="Times New Roman" panose="02020603050405020304" pitchFamily="18" charset="0"/>
                        </a:rPr>
                        <a:t>Priority 2</a:t>
                      </a:r>
                      <a:r>
                        <a:rPr lang="en-US" sz="1600" dirty="0">
                          <a:effectLst/>
                          <a:latin typeface="Arial" panose="020B0604020202020204" pitchFamily="34" charset="0"/>
                          <a:ea typeface="Calibri" panose="020F0502020204030204" pitchFamily="34" charset="0"/>
                          <a:cs typeface="Times New Roman" panose="02020603050405020304" pitchFamily="18" charset="0"/>
                        </a:rPr>
                        <a:t>: Economic transformation and Job creation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a:txBody>
                    <a:bodyPr/>
                    <a:lstStyle/>
                    <a:p>
                      <a:pPr>
                        <a:lnSpc>
                          <a:spcPct val="115000"/>
                        </a:lnSpc>
                        <a:spcAft>
                          <a:spcPts val="80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Outcome 2</a:t>
                      </a:r>
                      <a:r>
                        <a:rPr lang="en-ZA" sz="1600" dirty="0">
                          <a:effectLst/>
                          <a:latin typeface="Arial" panose="020B0604020202020204" pitchFamily="34" charset="0"/>
                          <a:ea typeface="Calibri" panose="020F0502020204030204" pitchFamily="34" charset="0"/>
                          <a:cs typeface="Times New Roman" panose="02020603050405020304" pitchFamily="18" charset="0"/>
                        </a:rPr>
                        <a:t>: Increased contribution of the sector to the Gross Domestic Product (GDP) and lowering of unemployment rates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a:txBody>
                    <a:bodyPr/>
                    <a:lstStyle/>
                    <a:p>
                      <a:pPr>
                        <a:lnSpc>
                          <a:spcPct val="115000"/>
                        </a:lnSpc>
                        <a:spcAft>
                          <a:spcPts val="800"/>
                        </a:spcAft>
                      </a:pPr>
                      <a:r>
                        <a:rPr lang="en-ZA" sz="1600" b="1">
                          <a:effectLst/>
                          <a:latin typeface="Arial" panose="020B0604020202020204" pitchFamily="34" charset="0"/>
                          <a:ea typeface="Calibri" panose="020F0502020204030204" pitchFamily="34" charset="0"/>
                          <a:cs typeface="Times New Roman" panose="02020603050405020304" pitchFamily="18" charset="0"/>
                        </a:rPr>
                        <a:t>Driver 1</a:t>
                      </a:r>
                      <a:r>
                        <a:rPr lang="en-ZA" sz="1600">
                          <a:effectLst/>
                          <a:latin typeface="Arial" panose="020B0604020202020204" pitchFamily="34" charset="0"/>
                          <a:ea typeface="Calibri" panose="020F0502020204030204" pitchFamily="34" charset="0"/>
                          <a:cs typeface="Times New Roman" panose="02020603050405020304" pitchFamily="18" charset="0"/>
                        </a:rPr>
                        <a:t>:</a:t>
                      </a:r>
                      <a:r>
                        <a:rPr lang="en-ZA" sz="1600" b="1">
                          <a:effectLst/>
                          <a:latin typeface="Arial" panose="020B0604020202020204" pitchFamily="34" charset="0"/>
                          <a:ea typeface="Calibri" panose="020F0502020204030204" pitchFamily="34" charset="0"/>
                          <a:cs typeface="Times New Roman" panose="02020603050405020304" pitchFamily="18" charset="0"/>
                        </a:rPr>
                        <a:t> </a:t>
                      </a:r>
                      <a:r>
                        <a:rPr lang="en-ZA" sz="1600">
                          <a:effectLst/>
                          <a:latin typeface="Arial" panose="020B0604020202020204" pitchFamily="34" charset="0"/>
                          <a:ea typeface="Calibri" panose="020F0502020204030204" pitchFamily="34" charset="0"/>
                          <a:cs typeface="Times New Roman" panose="02020603050405020304" pitchFamily="18" charset="0"/>
                        </a:rPr>
                        <a:t>Economic transformation, growth and development</a:t>
                      </a:r>
                      <a:r>
                        <a:rPr lang="en-ZA" sz="1600" b="1">
                          <a:effectLst/>
                          <a:latin typeface="Arial" panose="020B0604020202020204" pitchFamily="34" charset="0"/>
                          <a:ea typeface="Calibri" panose="020F0502020204030204" pitchFamily="34" charset="0"/>
                          <a:cs typeface="Times New Roman" panose="02020603050405020304" pitchFamily="18" charset="0"/>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9208576"/>
                  </a:ext>
                </a:extLst>
              </a:tr>
              <a:tr h="692152">
                <a:tc vMerge="1">
                  <a:txBody>
                    <a:bodyPr/>
                    <a:lstStyle/>
                    <a:p>
                      <a:endParaRPr lang="en-ZA"/>
                    </a:p>
                  </a:txBody>
                  <a:tcPr/>
                </a:tc>
                <a:tc>
                  <a:txBody>
                    <a:bodyPr/>
                    <a:lstStyle/>
                    <a:p>
                      <a:pPr>
                        <a:lnSpc>
                          <a:spcPct val="115000"/>
                        </a:lnSpc>
                        <a:spcAft>
                          <a:spcPts val="80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Outcome 3</a:t>
                      </a:r>
                      <a:r>
                        <a:rPr lang="en-ZA" sz="1600" dirty="0">
                          <a:effectLst/>
                          <a:latin typeface="Arial" panose="020B0604020202020204" pitchFamily="34" charset="0"/>
                          <a:ea typeface="Calibri" panose="020F0502020204030204" pitchFamily="34" charset="0"/>
                          <a:cs typeface="Times New Roman" panose="02020603050405020304" pitchFamily="18" charset="0"/>
                        </a:rPr>
                        <a:t>: Increased food security levels in the province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a:txBody>
                    <a:bodyPr/>
                    <a:lstStyle/>
                    <a:p>
                      <a:pPr>
                        <a:lnSpc>
                          <a:spcPct val="115000"/>
                        </a:lnSpc>
                        <a:spcAft>
                          <a:spcPts val="80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Driver 2</a:t>
                      </a:r>
                      <a:r>
                        <a:rPr lang="en-ZA" sz="1600" dirty="0">
                          <a:effectLst/>
                          <a:latin typeface="Arial" panose="020B0604020202020204" pitchFamily="34" charset="0"/>
                          <a:ea typeface="Calibri" panose="020F0502020204030204" pitchFamily="34" charset="0"/>
                          <a:cs typeface="Times New Roman" panose="02020603050405020304" pitchFamily="18" charset="0"/>
                        </a:rPr>
                        <a:t>:</a:t>
                      </a:r>
                      <a:r>
                        <a:rPr lang="en-ZA" sz="1600" b="1" dirty="0">
                          <a:effectLst/>
                          <a:latin typeface="Arial" panose="020B0604020202020204" pitchFamily="34" charset="0"/>
                          <a:ea typeface="Calibri" panose="020F0502020204030204" pitchFamily="34" charset="0"/>
                          <a:cs typeface="Times New Roman" panose="02020603050405020304" pitchFamily="18" charset="0"/>
                        </a:rPr>
                        <a:t> </a:t>
                      </a:r>
                      <a:r>
                        <a:rPr lang="en-ZA" sz="1600" dirty="0">
                          <a:effectLst/>
                          <a:latin typeface="Arial" panose="020B0604020202020204" pitchFamily="34" charset="0"/>
                          <a:ea typeface="Calibri" panose="020F0502020204030204" pitchFamily="34" charset="0"/>
                          <a:cs typeface="Times New Roman" panose="02020603050405020304" pitchFamily="18" charset="0"/>
                        </a:rPr>
                        <a:t>Social Equity and Human welfare</a:t>
                      </a:r>
                      <a:r>
                        <a:rPr lang="en-ZA"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5112436"/>
                  </a:ext>
                </a:extLst>
              </a:tr>
              <a:tr h="607763">
                <a:tc>
                  <a:txBody>
                    <a:bodyPr/>
                    <a:lstStyle/>
                    <a:p>
                      <a:pPr>
                        <a:lnSpc>
                          <a:spcPct val="115000"/>
                        </a:lnSpc>
                        <a:spcAft>
                          <a:spcPts val="800"/>
                        </a:spcAft>
                        <a:tabLst>
                          <a:tab pos="2743200" algn="l"/>
                        </a:tabLst>
                      </a:pPr>
                      <a:r>
                        <a:rPr lang="en-US" sz="1600" b="1">
                          <a:effectLst/>
                          <a:latin typeface="Arial" panose="020B0604020202020204" pitchFamily="34" charset="0"/>
                          <a:ea typeface="Calibri" panose="020F0502020204030204" pitchFamily="34" charset="0"/>
                          <a:cs typeface="Times New Roman" panose="02020603050405020304" pitchFamily="18" charset="0"/>
                        </a:rPr>
                        <a:t>Priority 5</a:t>
                      </a:r>
                      <a:r>
                        <a:rPr lang="en-US" sz="1600">
                          <a:effectLst/>
                          <a:latin typeface="Arial" panose="020B0604020202020204" pitchFamily="34" charset="0"/>
                          <a:ea typeface="Calibri" panose="020F0502020204030204" pitchFamily="34" charset="0"/>
                          <a:cs typeface="Times New Roman" panose="02020603050405020304" pitchFamily="18" charset="0"/>
                        </a:rPr>
                        <a:t>: Spatial integration, human settlement</a:t>
                      </a:r>
                      <a:r>
                        <a:rPr lang="en-US" sz="1600" b="1">
                          <a:effectLst/>
                          <a:latin typeface="Arial" panose="020B0604020202020204" pitchFamily="34" charset="0"/>
                          <a:ea typeface="Calibri" panose="020F0502020204030204" pitchFamily="34" charset="0"/>
                          <a:cs typeface="Times New Roman" panose="02020603050405020304" pitchFamily="18" charset="0"/>
                        </a:rPr>
                        <a:t>s,</a:t>
                      </a:r>
                      <a:r>
                        <a:rPr lang="en-US" sz="1600">
                          <a:effectLst/>
                          <a:latin typeface="Arial" panose="020B0604020202020204" pitchFamily="34" charset="0"/>
                          <a:ea typeface="Calibri" panose="020F0502020204030204" pitchFamily="34" charset="0"/>
                          <a:cs typeface="Times New Roman" panose="02020603050405020304" pitchFamily="18" charset="0"/>
                        </a:rPr>
                        <a:t> and local government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rowSpan="2">
                  <a:txBody>
                    <a:bodyPr/>
                    <a:lstStyle/>
                    <a:p>
                      <a:pPr>
                        <a:lnSpc>
                          <a:spcPct val="115000"/>
                        </a:lnSpc>
                        <a:spcAft>
                          <a:spcPts val="800"/>
                        </a:spcAft>
                      </a:pPr>
                      <a:r>
                        <a:rPr lang="en-ZA" sz="1600" b="1" dirty="0">
                          <a:effectLst/>
                          <a:latin typeface="Arial" panose="020B0604020202020204" pitchFamily="34" charset="0"/>
                          <a:ea typeface="Calibri" panose="020F0502020204030204" pitchFamily="34" charset="0"/>
                          <a:cs typeface="Times New Roman" panose="02020603050405020304" pitchFamily="18" charset="0"/>
                        </a:rPr>
                        <a:t>Outcome 4</a:t>
                      </a:r>
                      <a:r>
                        <a:rPr lang="en-ZA" sz="1600" dirty="0">
                          <a:effectLst/>
                          <a:latin typeface="Arial" panose="020B0604020202020204" pitchFamily="34" charset="0"/>
                          <a:ea typeface="Calibri" panose="020F0502020204030204" pitchFamily="34" charset="0"/>
                          <a:cs typeface="Times New Roman" panose="02020603050405020304" pitchFamily="18" charset="0"/>
                        </a:rPr>
                        <a:t>: Restoration of degraded ecosystems and enhanced conservation of natural resources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rowSpan="2">
                  <a:txBody>
                    <a:bodyPr/>
                    <a:lstStyle/>
                    <a:p>
                      <a:pPr>
                        <a:lnSpc>
                          <a:spcPct val="115000"/>
                        </a:lnSpc>
                        <a:spcAft>
                          <a:spcPts val="800"/>
                        </a:spcAft>
                      </a:pPr>
                      <a:r>
                        <a:rPr lang="en-ZA" sz="1600" b="1" kern="1200" dirty="0">
                          <a:effectLst/>
                          <a:latin typeface="Arial" panose="020B0604020202020204" pitchFamily="34" charset="0"/>
                          <a:ea typeface="Calibri" panose="020F0502020204030204" pitchFamily="34" charset="0"/>
                          <a:cs typeface="Times New Roman" panose="02020603050405020304" pitchFamily="18" charset="0"/>
                        </a:rPr>
                        <a:t>Driver 3</a:t>
                      </a:r>
                      <a:r>
                        <a:rPr lang="en-ZA" sz="1600" kern="1200" dirty="0">
                          <a:effectLst/>
                          <a:latin typeface="Arial" panose="020B0604020202020204" pitchFamily="34" charset="0"/>
                          <a:ea typeface="Calibri" panose="020F0502020204030204" pitchFamily="34" charset="0"/>
                          <a:cs typeface="Times New Roman" panose="02020603050405020304" pitchFamily="18" charset="0"/>
                        </a:rPr>
                        <a:t>:</a:t>
                      </a:r>
                      <a:r>
                        <a:rPr lang="en-ZA" sz="1600" b="1" kern="1200" dirty="0">
                          <a:effectLst/>
                          <a:latin typeface="Arial" panose="020B0604020202020204" pitchFamily="34" charset="0"/>
                          <a:ea typeface="Calibri" panose="020F0502020204030204" pitchFamily="34" charset="0"/>
                          <a:cs typeface="Times New Roman" panose="02020603050405020304" pitchFamily="18" charset="0"/>
                        </a:rPr>
                        <a:t> </a:t>
                      </a:r>
                      <a:r>
                        <a:rPr lang="en-ZA" sz="1600" kern="1200" dirty="0">
                          <a:effectLst/>
                          <a:latin typeface="Arial" panose="020B0604020202020204" pitchFamily="34" charset="0"/>
                          <a:ea typeface="Calibri" panose="020F0502020204030204" pitchFamily="34" charset="0"/>
                          <a:cs typeface="Times New Roman" panose="02020603050405020304" pitchFamily="18" charset="0"/>
                        </a:rPr>
                        <a:t>Environmental Equity and Social Resilience</a:t>
                      </a:r>
                      <a:r>
                        <a:rPr lang="en-ZA" sz="1600" b="1" kern="12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8941485"/>
                  </a:ext>
                </a:extLst>
              </a:tr>
              <a:tr h="628014">
                <a:tc>
                  <a:txBody>
                    <a:bodyPr/>
                    <a:lstStyle/>
                    <a:p>
                      <a:pPr>
                        <a:lnSpc>
                          <a:spcPct val="115000"/>
                        </a:lnSpc>
                        <a:spcAft>
                          <a:spcPts val="800"/>
                        </a:spcAft>
                        <a:tabLst>
                          <a:tab pos="2743200" algn="l"/>
                        </a:tabLst>
                      </a:pPr>
                      <a:r>
                        <a:rPr lang="en-US" sz="1600" b="1" dirty="0">
                          <a:effectLst/>
                          <a:latin typeface="Arial" panose="020B0604020202020204" pitchFamily="34" charset="0"/>
                          <a:ea typeface="Calibri" panose="020F0502020204030204" pitchFamily="34" charset="0"/>
                          <a:cs typeface="Times New Roman" panose="02020603050405020304" pitchFamily="18" charset="0"/>
                        </a:rPr>
                        <a:t>Priority 6</a:t>
                      </a:r>
                      <a:r>
                        <a:rPr lang="en-US" sz="1600" dirty="0">
                          <a:effectLst/>
                          <a:latin typeface="Arial" panose="020B0604020202020204" pitchFamily="34" charset="0"/>
                          <a:ea typeface="Calibri" panose="020F0502020204030204" pitchFamily="34" charset="0"/>
                          <a:cs typeface="Times New Roman" panose="02020603050405020304" pitchFamily="18" charset="0"/>
                        </a:rPr>
                        <a:t>: Social cohesion and safe communities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chemeClr val="bg1">
                        <a:lumMod val="95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44349446"/>
                  </a:ext>
                </a:extLst>
              </a:tr>
            </a:tbl>
          </a:graphicData>
        </a:graphic>
      </p:graphicFrame>
    </p:spTree>
    <p:extLst>
      <p:ext uri="{BB962C8B-B14F-4D97-AF65-F5344CB8AC3E}">
        <p14:creationId xmlns:p14="http://schemas.microsoft.com/office/powerpoint/2010/main" val="1152202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43819</TotalTime>
  <Words>3521</Words>
  <Application>Microsoft Office PowerPoint</Application>
  <PresentationFormat>A4 Paper (210x297 mm)</PresentationFormat>
  <Paragraphs>671</Paragraphs>
  <Slides>57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Aptos</vt:lpstr>
      <vt:lpstr>Arial</vt:lpstr>
      <vt:lpstr>Calibri</vt:lpstr>
      <vt:lpstr>Courier New</vt:lpstr>
      <vt:lpstr>Franklin Gothic Demi Cond</vt:lpstr>
      <vt:lpstr>Gill Sans</vt:lpstr>
      <vt:lpstr>Lato</vt:lpstr>
      <vt:lpstr>Lato Light</vt:lpstr>
      <vt:lpstr>Open Sans Light</vt:lpstr>
      <vt:lpstr>Symbol</vt:lpstr>
      <vt:lpstr>Wingdings</vt:lpstr>
      <vt:lpstr>Office Theme</vt:lpstr>
      <vt:lpstr>                 2024/25 ANNUAL PERFORMANCE PLAN (APP) </vt:lpstr>
      <vt:lpstr>Overview </vt:lpstr>
      <vt:lpstr>STRATEGIC FOCUS  </vt:lpstr>
      <vt:lpstr>PowerPoint Presentation</vt:lpstr>
      <vt:lpstr>Background</vt:lpstr>
      <vt:lpstr>Background</vt:lpstr>
      <vt:lpstr>PowerPoint Presentation</vt:lpstr>
      <vt:lpstr>Strategic Focus Of The Department</vt:lpstr>
      <vt:lpstr> Alignment of Departmental Outcomes to MTSF Priorities and PGDP </vt:lpstr>
      <vt:lpstr>MEASURING OUR PERFORMANCE </vt:lpstr>
      <vt:lpstr>  APP Deliverables For 2024/2025  </vt:lpstr>
      <vt:lpstr>Programme1:   Administration  </vt:lpstr>
      <vt:lpstr>Programme1: Administration </vt:lpstr>
      <vt:lpstr>Outcomes, Outputs, Performance Indicators and Targets</vt:lpstr>
      <vt:lpstr> Programme 2:   Sustainable Resource Use and Management  </vt:lpstr>
      <vt:lpstr> Programme2: Sustainable Resource Use and Management    </vt:lpstr>
      <vt:lpstr>Outcomes, Outputs, Performance Indicators and Targets</vt:lpstr>
      <vt:lpstr>  Programme 3:   Agricultural Producer Support &amp; Development </vt:lpstr>
      <vt:lpstr>  Programme 3: Agricultural Producer Support &amp; Development      </vt:lpstr>
      <vt:lpstr>Outcomes, Outputs, Performance Indicators and Targets</vt:lpstr>
      <vt:lpstr>Programme 4:   Veterinary services </vt:lpstr>
      <vt:lpstr>Programme 4:Veterinary services </vt:lpstr>
      <vt:lpstr>Outcomes, Outputs, Performance Indicators and Targets</vt:lpstr>
      <vt:lpstr> Programme 5:  Research and Technology Development Services </vt:lpstr>
      <vt:lpstr> Programme 5: Research and Technology Development Services  </vt:lpstr>
      <vt:lpstr>Outcomes, Outputs, Performance Indicators and Targets</vt:lpstr>
      <vt:lpstr>Outcomes, Outputs, Performance Indicators and Targets</vt:lpstr>
      <vt:lpstr>Programme 6:   Agricultural Economics Services </vt:lpstr>
      <vt:lpstr>  Programme 6: Agricultural Economics Services  </vt:lpstr>
      <vt:lpstr>Outcomes, Outputs, Performance Indicators and Targets</vt:lpstr>
      <vt:lpstr> Programme 7:   Rural Development</vt:lpstr>
      <vt:lpstr>   Programme 7: Rural Development    </vt:lpstr>
      <vt:lpstr>Outcomes, Outputs, Performance Indicators and Targets</vt:lpstr>
      <vt:lpstr>    Programme 8:   Environment and Nature Conservation</vt:lpstr>
      <vt:lpstr>    Programme 8: Environment and Nature Conservation    </vt:lpstr>
      <vt:lpstr>Outcomes, Outputs, Performance Indicators and Targets</vt:lpstr>
      <vt:lpstr>Outcomes, Outputs, Performance Indicators and Targets</vt:lpstr>
      <vt:lpstr>Outcomes, Outputs, Performance Indicators and Targets</vt:lpstr>
      <vt:lpstr>Outcomes, Outputs, Performance Indicators and Targets</vt:lpstr>
      <vt:lpstr>MTEF BUDGET </vt:lpstr>
      <vt:lpstr>MTEF OVERVIEW 2024/25 – 2026/27 </vt:lpstr>
      <vt:lpstr>Context of MTEF Allocation</vt:lpstr>
      <vt:lpstr>MTEF Allocations 2024/25 – 2026/27</vt:lpstr>
      <vt:lpstr>MTEF Funding Source 2024/25 – 2026/27</vt:lpstr>
      <vt:lpstr>Conditional Grants 2024/25</vt:lpstr>
      <vt:lpstr>Programme Budget Allocations (Incl. C-Grants) 2024/25 – 2026/27</vt:lpstr>
      <vt:lpstr>Programme Budget Allocations 2024/25</vt:lpstr>
      <vt:lpstr>Programme Budgets  </vt:lpstr>
      <vt:lpstr>Pr1: Administration</vt:lpstr>
      <vt:lpstr>Pr2: Sustainable Resource Management</vt:lpstr>
      <vt:lpstr>Pr3: Agricultural Producer Support &amp; Development</vt:lpstr>
      <vt:lpstr>Pr4: Veterinary Services</vt:lpstr>
      <vt:lpstr>Pr5: Technology Research &amp; Development Services</vt:lpstr>
      <vt:lpstr>Pr6: Agricultural Economics</vt:lpstr>
      <vt:lpstr>Pr7: Rural Development</vt:lpstr>
      <vt:lpstr>Pr8: Environment &amp; Nature Conservation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dc:creator>
  <cp:lastModifiedBy>Masekete Malgas</cp:lastModifiedBy>
  <cp:revision>1415</cp:revision>
  <cp:lastPrinted>2021-06-02T06:53:04Z</cp:lastPrinted>
  <dcterms:created xsi:type="dcterms:W3CDTF">2011-06-15T13:27:21Z</dcterms:created>
  <dcterms:modified xsi:type="dcterms:W3CDTF">2024-08-28T08:41:11Z</dcterms:modified>
</cp:coreProperties>
</file>